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1"/>
  </p:notesMasterIdLst>
  <p:sldIdLst>
    <p:sldId id="256" r:id="rId2"/>
    <p:sldId id="275" r:id="rId3"/>
    <p:sldId id="259" r:id="rId4"/>
    <p:sldId id="313" r:id="rId5"/>
    <p:sldId id="308" r:id="rId6"/>
    <p:sldId id="295" r:id="rId7"/>
    <p:sldId id="260" r:id="rId8"/>
    <p:sldId id="263" r:id="rId9"/>
    <p:sldId id="297" r:id="rId10"/>
    <p:sldId id="298" r:id="rId11"/>
    <p:sldId id="299" r:id="rId12"/>
    <p:sldId id="309" r:id="rId13"/>
    <p:sldId id="300" r:id="rId14"/>
    <p:sldId id="258" r:id="rId15"/>
    <p:sldId id="271" r:id="rId16"/>
    <p:sldId id="312" r:id="rId17"/>
    <p:sldId id="310" r:id="rId18"/>
    <p:sldId id="305" r:id="rId19"/>
    <p:sldId id="307" r:id="rId20"/>
  </p:sldIdLst>
  <p:sldSz cx="9144000" cy="5143500" type="screen16x9"/>
  <p:notesSz cx="6858000" cy="9144000"/>
  <p:embeddedFontLst>
    <p:embeddedFont>
      <p:font typeface="Barlow" panose="00000500000000000000" pitchFamily="2" charset="0"/>
      <p:regular r:id="rId22"/>
      <p:bold r:id="rId23"/>
      <p:italic r:id="rId24"/>
      <p:boldItalic r:id="rId25"/>
    </p:embeddedFont>
    <p:embeddedFont>
      <p:font typeface="Barlow Light" panose="00000400000000000000" pitchFamily="2" charset="0"/>
      <p:regular r:id="rId26"/>
      <p:bold r:id="rId27"/>
      <p:italic r:id="rId28"/>
      <p:boldItalic r:id="rId29"/>
    </p:embeddedFont>
    <p:embeddedFont>
      <p:font typeface="Barlow Medium" panose="00000600000000000000" pitchFamily="2" charset="0"/>
      <p:regular r:id="rId30"/>
      <p:bold r:id="rId31"/>
      <p:italic r:id="rId32"/>
      <p:boldItalic r:id="rId33"/>
    </p:embeddedFont>
    <p:embeddedFont>
      <p:font typeface="Bebas Neue" panose="020B0606020202050201" pitchFamily="34" charset="0"/>
      <p:regular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DD8B"/>
    <a:srgbClr val="94E6B6"/>
    <a:srgbClr val="346A7C"/>
    <a:srgbClr val="4D5A5F"/>
    <a:srgbClr val="195469"/>
    <a:srgbClr val="226E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106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15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53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8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61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22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55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90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61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09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26700" y="620225"/>
            <a:ext cx="7433400" cy="723300"/>
          </a:xfrm>
          <a:prstGeom prst="rect">
            <a:avLst/>
          </a:prstGeom>
        </p:spPr>
        <p:txBody>
          <a:bodyPr spcFirstLastPara="1" wrap="square" lIns="0" tIns="0" rIns="0" bIns="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5" name="Google Shape;15;p3"/>
          <p:cNvSpPr txBox="1">
            <a:spLocks noGrp="1"/>
          </p:cNvSpPr>
          <p:nvPr>
            <p:ph type="subTitle" idx="1"/>
          </p:nvPr>
        </p:nvSpPr>
        <p:spPr>
          <a:xfrm>
            <a:off x="626700" y="1419727"/>
            <a:ext cx="7433400" cy="400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lvl1pPr>
            <a:lvl2pPr lvl="1" rtl="0">
              <a:spcBef>
                <a:spcPts val="800"/>
              </a:spcBef>
              <a:spcAft>
                <a:spcPts val="0"/>
              </a:spcAft>
              <a:buClr>
                <a:schemeClr val="dk2"/>
              </a:buClr>
              <a:buSzPts val="3000"/>
              <a:buNone/>
              <a:defRPr sz="3000"/>
            </a:lvl2pPr>
            <a:lvl3pPr lvl="2" rtl="0">
              <a:spcBef>
                <a:spcPts val="800"/>
              </a:spcBef>
              <a:spcAft>
                <a:spcPts val="0"/>
              </a:spcAft>
              <a:buClr>
                <a:schemeClr val="dk2"/>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3"/>
            </a:gs>
            <a:gs pos="100000">
              <a:schemeClr val="dk1"/>
            </a:gs>
          </a:gsLst>
          <a:path path="circle">
            <a:fillToRect l="100000" b="100000"/>
          </a:path>
          <a:tileRect t="-100000" r="-10000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007700" y="971525"/>
            <a:ext cx="6117300" cy="34158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1pPr>
            <a:lvl2pPr marL="914400" lvl="1"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2pPr>
            <a:lvl3pPr marL="1371600" lvl="2"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3pPr>
            <a:lvl4pPr marL="1828800" lvl="3"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4pPr>
            <a:lvl5pPr marL="2286000" lvl="4"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5pPr>
            <a:lvl6pPr marL="2743200" lvl="5"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6pPr>
            <a:lvl7pPr marL="3200400" lvl="6"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7pPr>
            <a:lvl8pPr marL="3657600" lvl="7"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8pPr>
            <a:lvl9pPr marL="4114800" lvl="8" indent="-457200" rtl="0">
              <a:spcBef>
                <a:spcPts val="800"/>
              </a:spcBef>
              <a:spcAft>
                <a:spcPts val="800"/>
              </a:spcAft>
              <a:buClr>
                <a:schemeClr val="lt1"/>
              </a:buClr>
              <a:buSzPts val="3600"/>
              <a:buFont typeface="Barlow Medium"/>
              <a:buChar char="■"/>
              <a:defRPr sz="3600">
                <a:solidFill>
                  <a:schemeClr val="lt1"/>
                </a:solidFill>
                <a:latin typeface="Barlow Medium"/>
                <a:ea typeface="Barlow Medium"/>
                <a:cs typeface="Barlow Medium"/>
                <a:sym typeface="Barlow Medium"/>
              </a:defRPr>
            </a:lvl9pPr>
          </a:lstStyle>
          <a:p>
            <a:endParaRPr/>
          </a:p>
        </p:txBody>
      </p:sp>
      <p:sp>
        <p:nvSpPr>
          <p:cNvPr id="19" name="Google Shape;19;p4"/>
          <p:cNvSpPr txBox="1"/>
          <p:nvPr/>
        </p:nvSpPr>
        <p:spPr>
          <a:xfrm>
            <a:off x="531375" y="60794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2"/>
                </a:solidFill>
                <a:latin typeface="Bebas Neue"/>
                <a:ea typeface="Bebas Neue"/>
                <a:cs typeface="Bebas Neue"/>
                <a:sym typeface="Bebas Neue"/>
              </a:rPr>
              <a:t>“</a:t>
            </a:r>
            <a:endParaRPr sz="9600">
              <a:solidFill>
                <a:schemeClr val="accent2"/>
              </a:solidFill>
              <a:latin typeface="Bebas Neue"/>
              <a:ea typeface="Bebas Neue"/>
              <a:cs typeface="Bebas Neue"/>
              <a:sym typeface="Bebas Neue"/>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3" name="Google Shape;23;p5"/>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0" name="Google Shape;30;p6"/>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47" name="Google Shape;47;p8"/>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626700" y="620225"/>
            <a:ext cx="5693400" cy="195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 Step </a:t>
            </a:r>
            <a:br>
              <a:rPr lang="en" dirty="0"/>
            </a:br>
            <a:r>
              <a:rPr lang="en" dirty="0"/>
              <a:t>Towards</a:t>
            </a:r>
            <a:br>
              <a:rPr lang="en" dirty="0"/>
            </a:br>
            <a:r>
              <a:rPr lang="en" dirty="0"/>
              <a:t>sustainability</a:t>
            </a:r>
            <a:br>
              <a:rPr lang="en" dirty="0"/>
            </a:br>
            <a:r>
              <a:rPr lang="en-US" sz="3200" dirty="0"/>
              <a:t>CIS 515 Final Project</a:t>
            </a:r>
            <a:endParaRPr dirty="0"/>
          </a:p>
        </p:txBody>
      </p:sp>
      <p:grpSp>
        <p:nvGrpSpPr>
          <p:cNvPr id="67" name="Google Shape;67;p11"/>
          <p:cNvGrpSpPr/>
          <p:nvPr/>
        </p:nvGrpSpPr>
        <p:grpSpPr>
          <a:xfrm>
            <a:off x="7224968" y="2399173"/>
            <a:ext cx="1309477" cy="2134696"/>
            <a:chOff x="6730350" y="2315900"/>
            <a:chExt cx="257700" cy="420100"/>
          </a:xfrm>
        </p:grpSpPr>
        <p:sp>
          <p:nvSpPr>
            <p:cNvPr id="68" name="Google Shape;68;p1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 name="Google Shape;69;p1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 name="Google Shape;70;p1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 name="Google Shape;71;p1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 name="Google Shape;72;p1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074" name="Picture 2" descr="Step-By-Step Sustainability Series: #1 An Intro to Sustainable Living and  Taking Your First Step - Exploratree">
            <a:extLst>
              <a:ext uri="{FF2B5EF4-FFF2-40B4-BE49-F238E27FC236}">
                <a16:creationId xmlns:a16="http://schemas.microsoft.com/office/drawing/2014/main" id="{7B643AC1-55B6-4B7D-A7EB-A34523D49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806" y="0"/>
            <a:ext cx="2559800" cy="1450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TRAINING</a:t>
            </a:r>
            <a:endParaRPr dirty="0"/>
          </a:p>
        </p:txBody>
      </p:sp>
      <p:sp>
        <p:nvSpPr>
          <p:cNvPr id="148" name="Google Shape;148;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 name="Google Shape;145;p18">
            <a:extLst>
              <a:ext uri="{FF2B5EF4-FFF2-40B4-BE49-F238E27FC236}">
                <a16:creationId xmlns:a16="http://schemas.microsoft.com/office/drawing/2014/main" id="{6F441F5B-B8BD-4F62-A684-84B09A1FE379}"/>
              </a:ext>
            </a:extLst>
          </p:cNvPr>
          <p:cNvSpPr txBox="1">
            <a:spLocks/>
          </p:cNvSpPr>
          <p:nvPr/>
        </p:nvSpPr>
        <p:spPr>
          <a:xfrm>
            <a:off x="510852" y="1259532"/>
            <a:ext cx="3472340"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buNone/>
            </a:pPr>
            <a:r>
              <a:rPr lang="en-US" sz="1600" b="1" i="1" dirty="0">
                <a:solidFill>
                  <a:schemeClr val="bg2">
                    <a:lumMod val="75000"/>
                  </a:schemeClr>
                </a:solidFill>
              </a:rPr>
              <a:t>METRICS USED: The metrics is based on the following -</a:t>
            </a:r>
            <a:endParaRPr lang="en-US" sz="1800" b="1" i="1" dirty="0"/>
          </a:p>
        </p:txBody>
      </p:sp>
      <p:sp>
        <p:nvSpPr>
          <p:cNvPr id="22" name="Rectangle 21">
            <a:extLst>
              <a:ext uri="{FF2B5EF4-FFF2-40B4-BE49-F238E27FC236}">
                <a16:creationId xmlns:a16="http://schemas.microsoft.com/office/drawing/2014/main" id="{2BD876C4-9226-4E1E-A45A-B04644245937}"/>
              </a:ext>
            </a:extLst>
          </p:cNvPr>
          <p:cNvSpPr/>
          <p:nvPr/>
        </p:nvSpPr>
        <p:spPr>
          <a:xfrm>
            <a:off x="5396022" y="4870451"/>
            <a:ext cx="2355311" cy="309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Examples of Classification Results</a:t>
            </a:r>
          </a:p>
        </p:txBody>
      </p:sp>
      <p:pic>
        <p:nvPicPr>
          <p:cNvPr id="16" name="Picture 15">
            <a:extLst>
              <a:ext uri="{FF2B5EF4-FFF2-40B4-BE49-F238E27FC236}">
                <a16:creationId xmlns:a16="http://schemas.microsoft.com/office/drawing/2014/main" id="{1854D723-B911-4242-8D1B-8F80A6A87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852" y="1992310"/>
            <a:ext cx="3778045" cy="929485"/>
          </a:xfrm>
          <a:prstGeom prst="rect">
            <a:avLst/>
          </a:prstGeom>
          <a:ln>
            <a:solidFill>
              <a:schemeClr val="tx1"/>
            </a:solidFill>
          </a:ln>
        </p:spPr>
      </p:pic>
      <p:graphicFrame>
        <p:nvGraphicFramePr>
          <p:cNvPr id="2" name="Table 1">
            <a:extLst>
              <a:ext uri="{FF2B5EF4-FFF2-40B4-BE49-F238E27FC236}">
                <a16:creationId xmlns:a16="http://schemas.microsoft.com/office/drawing/2014/main" id="{542DA434-3548-4041-95B2-AE8338DD2FAC}"/>
              </a:ext>
            </a:extLst>
          </p:cNvPr>
          <p:cNvGraphicFramePr>
            <a:graphicFrameLocks noGrp="1"/>
          </p:cNvGraphicFramePr>
          <p:nvPr>
            <p:extLst>
              <p:ext uri="{D42A27DB-BD31-4B8C-83A1-F6EECF244321}">
                <p14:modId xmlns:p14="http://schemas.microsoft.com/office/powerpoint/2010/main" val="2085879829"/>
              </p:ext>
            </p:extLst>
          </p:nvPr>
        </p:nvGraphicFramePr>
        <p:xfrm>
          <a:off x="510852" y="3454537"/>
          <a:ext cx="3741235" cy="875120"/>
        </p:xfrm>
        <a:graphic>
          <a:graphicData uri="http://schemas.openxmlformats.org/drawingml/2006/table">
            <a:tbl>
              <a:tblPr firstRow="1" firstCol="1" bandRow="1"/>
              <a:tblGrid>
                <a:gridCol w="748247">
                  <a:extLst>
                    <a:ext uri="{9D8B030D-6E8A-4147-A177-3AD203B41FA5}">
                      <a16:colId xmlns:a16="http://schemas.microsoft.com/office/drawing/2014/main" val="4165533349"/>
                    </a:ext>
                  </a:extLst>
                </a:gridCol>
                <a:gridCol w="748247">
                  <a:extLst>
                    <a:ext uri="{9D8B030D-6E8A-4147-A177-3AD203B41FA5}">
                      <a16:colId xmlns:a16="http://schemas.microsoft.com/office/drawing/2014/main" val="4112337835"/>
                    </a:ext>
                  </a:extLst>
                </a:gridCol>
                <a:gridCol w="748247">
                  <a:extLst>
                    <a:ext uri="{9D8B030D-6E8A-4147-A177-3AD203B41FA5}">
                      <a16:colId xmlns:a16="http://schemas.microsoft.com/office/drawing/2014/main" val="616294754"/>
                    </a:ext>
                  </a:extLst>
                </a:gridCol>
                <a:gridCol w="748247">
                  <a:extLst>
                    <a:ext uri="{9D8B030D-6E8A-4147-A177-3AD203B41FA5}">
                      <a16:colId xmlns:a16="http://schemas.microsoft.com/office/drawing/2014/main" val="2668286892"/>
                    </a:ext>
                  </a:extLst>
                </a:gridCol>
                <a:gridCol w="748247">
                  <a:extLst>
                    <a:ext uri="{9D8B030D-6E8A-4147-A177-3AD203B41FA5}">
                      <a16:colId xmlns:a16="http://schemas.microsoft.com/office/drawing/2014/main" val="4260827830"/>
                    </a:ext>
                  </a:extLst>
                </a:gridCol>
              </a:tblGrid>
              <a:tr h="437560">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Model</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Accuracy</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Precision</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Recall</a:t>
                      </a:r>
                      <a:endParaRPr lang="en-US" sz="110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F1 Score</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35330085"/>
                  </a:ext>
                </a:extLst>
              </a:tr>
              <a:tr h="437560">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ResNet18</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0.93</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0.93</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0.93</a:t>
                      </a:r>
                      <a:endParaRPr lang="en-US" sz="110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100" dirty="0">
                          <a:solidFill>
                            <a:schemeClr val="bg2">
                              <a:lumMod val="75000"/>
                            </a:schemeClr>
                          </a:solidFill>
                          <a:effectLst/>
                          <a:latin typeface="Barlow Light" panose="00000400000000000000" pitchFamily="2" charset="0"/>
                          <a:ea typeface="Times New Roman" panose="02020603050405020304" pitchFamily="18" charset="0"/>
                          <a:cs typeface="Calibri" panose="020F0502020204030204" pitchFamily="34" charset="0"/>
                        </a:rPr>
                        <a:t>0.93</a:t>
                      </a:r>
                      <a:endParaRPr lang="en-US" sz="1100" dirty="0">
                        <a:solidFill>
                          <a:schemeClr val="bg2">
                            <a:lumMod val="75000"/>
                          </a:schemeClr>
                        </a:solidFill>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9457465"/>
                  </a:ext>
                </a:extLst>
              </a:tr>
            </a:tbl>
          </a:graphicData>
        </a:graphic>
      </p:graphicFrame>
      <p:pic>
        <p:nvPicPr>
          <p:cNvPr id="17" name="Picture 16">
            <a:extLst>
              <a:ext uri="{FF2B5EF4-FFF2-40B4-BE49-F238E27FC236}">
                <a16:creationId xmlns:a16="http://schemas.microsoft.com/office/drawing/2014/main" id="{D534ADA5-13E0-4FF7-928E-75BD41DCE9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7929" y="3143342"/>
            <a:ext cx="4414018" cy="1800308"/>
          </a:xfrm>
          <a:prstGeom prst="rect">
            <a:avLst/>
          </a:prstGeom>
          <a:ln>
            <a:solidFill>
              <a:schemeClr val="tx1"/>
            </a:solidFill>
          </a:ln>
        </p:spPr>
      </p:pic>
      <p:pic>
        <p:nvPicPr>
          <p:cNvPr id="23" name="Picture 22">
            <a:extLst>
              <a:ext uri="{FF2B5EF4-FFF2-40B4-BE49-F238E27FC236}">
                <a16:creationId xmlns:a16="http://schemas.microsoft.com/office/drawing/2014/main" id="{6FDD5429-1BE8-4432-8F5A-83EEBF5F8A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2794" y="1201531"/>
            <a:ext cx="3044288" cy="1925348"/>
          </a:xfrm>
          <a:prstGeom prst="rect">
            <a:avLst/>
          </a:prstGeom>
          <a:noFill/>
          <a:ln>
            <a:noFill/>
          </a:ln>
        </p:spPr>
      </p:pic>
      <p:sp>
        <p:nvSpPr>
          <p:cNvPr id="25" name="Rectangle 24">
            <a:extLst>
              <a:ext uri="{FF2B5EF4-FFF2-40B4-BE49-F238E27FC236}">
                <a16:creationId xmlns:a16="http://schemas.microsoft.com/office/drawing/2014/main" id="{9F52D41F-3D69-46F5-B58A-602807BBD183}"/>
              </a:ext>
            </a:extLst>
          </p:cNvPr>
          <p:cNvSpPr/>
          <p:nvPr/>
        </p:nvSpPr>
        <p:spPr>
          <a:xfrm>
            <a:off x="5357282" y="941353"/>
            <a:ext cx="2355311" cy="309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Confusion Matrix</a:t>
            </a:r>
          </a:p>
        </p:txBody>
      </p:sp>
      <p:sp>
        <p:nvSpPr>
          <p:cNvPr id="5" name="Arrow: Right 4">
            <a:extLst>
              <a:ext uri="{FF2B5EF4-FFF2-40B4-BE49-F238E27FC236}">
                <a16:creationId xmlns:a16="http://schemas.microsoft.com/office/drawing/2014/main" id="{92040CCA-2CD6-412D-A778-C89BFF18D34E}"/>
              </a:ext>
            </a:extLst>
          </p:cNvPr>
          <p:cNvSpPr/>
          <p:nvPr/>
        </p:nvSpPr>
        <p:spPr>
          <a:xfrm>
            <a:off x="4436492" y="2164205"/>
            <a:ext cx="576302" cy="578325"/>
          </a:xfrm>
          <a:prstGeom prst="rightArrow">
            <a:avLst/>
          </a:prstGeom>
          <a:solidFill>
            <a:srgbClr val="346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750BD4AE-BA17-480E-8D64-8D6658E68DF5}"/>
              </a:ext>
            </a:extLst>
          </p:cNvPr>
          <p:cNvCxnSpPr/>
          <p:nvPr/>
        </p:nvCxnSpPr>
        <p:spPr>
          <a:xfrm>
            <a:off x="2312894" y="4329657"/>
            <a:ext cx="1976003" cy="280763"/>
          </a:xfrm>
          <a:prstGeom prst="bentConnector3">
            <a:avLst>
              <a:gd name="adj1" fmla="val 225"/>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3688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VALIDATION &amp; MONITORING</a:t>
            </a:r>
            <a:endParaRPr dirty="0"/>
          </a:p>
        </p:txBody>
      </p:sp>
      <p:sp>
        <p:nvSpPr>
          <p:cNvPr id="148" name="Google Shape;148;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 name="Google Shape;145;p18">
            <a:extLst>
              <a:ext uri="{FF2B5EF4-FFF2-40B4-BE49-F238E27FC236}">
                <a16:creationId xmlns:a16="http://schemas.microsoft.com/office/drawing/2014/main" id="{6F441F5B-B8BD-4F62-A684-84B09A1FE379}"/>
              </a:ext>
            </a:extLst>
          </p:cNvPr>
          <p:cNvSpPr txBox="1">
            <a:spLocks/>
          </p:cNvSpPr>
          <p:nvPr/>
        </p:nvSpPr>
        <p:spPr>
          <a:xfrm>
            <a:off x="638991" y="1280411"/>
            <a:ext cx="3305212"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buNone/>
            </a:pPr>
            <a:r>
              <a:rPr lang="en-US" sz="1800" b="1" i="1" dirty="0">
                <a:solidFill>
                  <a:schemeClr val="bg2">
                    <a:lumMod val="75000"/>
                  </a:schemeClr>
                </a:solidFill>
              </a:rPr>
              <a:t>MODEL ACCURACY &amp; LOSS PLOTS</a:t>
            </a:r>
            <a:endParaRPr lang="en-US" b="1" i="1" dirty="0"/>
          </a:p>
        </p:txBody>
      </p:sp>
      <p:sp>
        <p:nvSpPr>
          <p:cNvPr id="19" name="Google Shape;145;p18">
            <a:extLst>
              <a:ext uri="{FF2B5EF4-FFF2-40B4-BE49-F238E27FC236}">
                <a16:creationId xmlns:a16="http://schemas.microsoft.com/office/drawing/2014/main" id="{16B79545-5957-433B-8F14-13D9CA30675B}"/>
              </a:ext>
            </a:extLst>
          </p:cNvPr>
          <p:cNvSpPr txBox="1">
            <a:spLocks/>
          </p:cNvSpPr>
          <p:nvPr/>
        </p:nvSpPr>
        <p:spPr>
          <a:xfrm>
            <a:off x="4110891" y="1586092"/>
            <a:ext cx="4842193" cy="17082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285750" lvl="0" indent="-285750"/>
            <a:r>
              <a:rPr lang="en-US" sz="1200" b="1" dirty="0">
                <a:solidFill>
                  <a:schemeClr val="bg2">
                    <a:lumMod val="75000"/>
                  </a:schemeClr>
                </a:solidFill>
              </a:rPr>
              <a:t>Pre-Deployment: </a:t>
            </a:r>
            <a:r>
              <a:rPr lang="en-US" sz="1200" dirty="0">
                <a:solidFill>
                  <a:schemeClr val="bg2">
                    <a:lumMod val="75000"/>
                  </a:schemeClr>
                </a:solidFill>
              </a:rPr>
              <a:t>Check for any data leakage. Remove duplicates before splitting the data, check for partial duplicates as well, sort by different columns</a:t>
            </a:r>
          </a:p>
          <a:p>
            <a:pPr marL="285750" lvl="0" indent="-285750"/>
            <a:r>
              <a:rPr lang="en-US" sz="1200" dirty="0">
                <a:solidFill>
                  <a:schemeClr val="bg2">
                    <a:lumMod val="75000"/>
                  </a:schemeClr>
                </a:solidFill>
              </a:rPr>
              <a:t>Check for drift in historical data. Train the model on historical data and then evaluate it on current data</a:t>
            </a:r>
          </a:p>
          <a:p>
            <a:pPr marL="285750" indent="-285750"/>
            <a:r>
              <a:rPr lang="en-US" sz="1200" b="1" dirty="0">
                <a:solidFill>
                  <a:schemeClr val="bg2">
                    <a:lumMod val="75000"/>
                  </a:schemeClr>
                </a:solidFill>
              </a:rPr>
              <a:t>Post-Deployment: </a:t>
            </a:r>
            <a:r>
              <a:rPr lang="en-US" sz="1200" dirty="0">
                <a:solidFill>
                  <a:schemeClr val="bg2">
                    <a:lumMod val="75000"/>
                  </a:schemeClr>
                </a:solidFill>
              </a:rPr>
              <a:t>Calibrate the model by updating the model so that not only the final predictions are accurate, but the probability estimate is accurate as well. </a:t>
            </a:r>
            <a:endParaRPr lang="en-US" sz="1200" b="1" i="1" dirty="0"/>
          </a:p>
        </p:txBody>
      </p:sp>
      <p:sp>
        <p:nvSpPr>
          <p:cNvPr id="22" name="Rectangle 21">
            <a:extLst>
              <a:ext uri="{FF2B5EF4-FFF2-40B4-BE49-F238E27FC236}">
                <a16:creationId xmlns:a16="http://schemas.microsoft.com/office/drawing/2014/main" id="{2BD876C4-9226-4E1E-A45A-B04644245937}"/>
              </a:ext>
            </a:extLst>
          </p:cNvPr>
          <p:cNvSpPr/>
          <p:nvPr/>
        </p:nvSpPr>
        <p:spPr>
          <a:xfrm>
            <a:off x="-605" y="2306764"/>
            <a:ext cx="851850" cy="30931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solidFill>
                  <a:schemeClr val="bg2"/>
                </a:solidFill>
              </a:rPr>
              <a:t>Accuracy Plot</a:t>
            </a:r>
          </a:p>
        </p:txBody>
      </p:sp>
      <p:pic>
        <p:nvPicPr>
          <p:cNvPr id="16" name="Picture 15">
            <a:extLst>
              <a:ext uri="{FF2B5EF4-FFF2-40B4-BE49-F238E27FC236}">
                <a16:creationId xmlns:a16="http://schemas.microsoft.com/office/drawing/2014/main" id="{749D3F76-689E-4617-95FA-0C5FAC9C6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780" y="1759643"/>
            <a:ext cx="2721634" cy="1636699"/>
          </a:xfrm>
          <a:prstGeom prst="rect">
            <a:avLst/>
          </a:prstGeom>
          <a:noFill/>
          <a:ln>
            <a:noFill/>
          </a:ln>
        </p:spPr>
      </p:pic>
      <p:pic>
        <p:nvPicPr>
          <p:cNvPr id="17" name="Picture 16">
            <a:extLst>
              <a:ext uri="{FF2B5EF4-FFF2-40B4-BE49-F238E27FC236}">
                <a16:creationId xmlns:a16="http://schemas.microsoft.com/office/drawing/2014/main" id="{54B80137-701C-484A-81C5-159E3F3BC4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1850" y="3396343"/>
            <a:ext cx="2800564" cy="1786684"/>
          </a:xfrm>
          <a:prstGeom prst="rect">
            <a:avLst/>
          </a:prstGeom>
          <a:noFill/>
          <a:ln>
            <a:noFill/>
          </a:ln>
        </p:spPr>
      </p:pic>
      <p:sp>
        <p:nvSpPr>
          <p:cNvPr id="18" name="Google Shape;145;p18">
            <a:extLst>
              <a:ext uri="{FF2B5EF4-FFF2-40B4-BE49-F238E27FC236}">
                <a16:creationId xmlns:a16="http://schemas.microsoft.com/office/drawing/2014/main" id="{CA0AED21-4CB1-4571-A1C9-E331BC66BBE0}"/>
              </a:ext>
            </a:extLst>
          </p:cNvPr>
          <p:cNvSpPr txBox="1">
            <a:spLocks/>
          </p:cNvSpPr>
          <p:nvPr/>
        </p:nvSpPr>
        <p:spPr>
          <a:xfrm>
            <a:off x="4190422" y="1228840"/>
            <a:ext cx="4874036"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lgn="ctr">
              <a:buNone/>
            </a:pPr>
            <a:r>
              <a:rPr lang="en-US" sz="1800" b="1" i="1" dirty="0">
                <a:solidFill>
                  <a:schemeClr val="bg2">
                    <a:lumMod val="75000"/>
                  </a:schemeClr>
                </a:solidFill>
              </a:rPr>
              <a:t>MODEL</a:t>
            </a:r>
            <a:r>
              <a:rPr lang="en-US" sz="1800" b="1" dirty="0">
                <a:solidFill>
                  <a:srgbClr val="2F549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b="1" i="1" dirty="0">
                <a:solidFill>
                  <a:schemeClr val="bg2">
                    <a:lumMod val="75000"/>
                  </a:schemeClr>
                </a:solidFill>
              </a:rPr>
              <a:t>VALIDATION</a:t>
            </a:r>
          </a:p>
          <a:p>
            <a:pPr marL="0" indent="0" algn="ctr">
              <a:buNone/>
            </a:pPr>
            <a:endParaRPr lang="en-US" sz="1800" b="1" i="1" dirty="0">
              <a:solidFill>
                <a:schemeClr val="bg2">
                  <a:lumMod val="75000"/>
                </a:schemeClr>
              </a:solidFill>
            </a:endParaRPr>
          </a:p>
        </p:txBody>
      </p:sp>
      <p:cxnSp>
        <p:nvCxnSpPr>
          <p:cNvPr id="3" name="Straight Connector 2">
            <a:extLst>
              <a:ext uri="{FF2B5EF4-FFF2-40B4-BE49-F238E27FC236}">
                <a16:creationId xmlns:a16="http://schemas.microsoft.com/office/drawing/2014/main" id="{9BF76659-6488-4AFA-856A-B54F95D09963}"/>
              </a:ext>
            </a:extLst>
          </p:cNvPr>
          <p:cNvCxnSpPr/>
          <p:nvPr/>
        </p:nvCxnSpPr>
        <p:spPr>
          <a:xfrm>
            <a:off x="4103274" y="1280411"/>
            <a:ext cx="0" cy="3769358"/>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09281466-8339-4064-B4EB-36E9A9E5F13B}"/>
              </a:ext>
            </a:extLst>
          </p:cNvPr>
          <p:cNvSpPr/>
          <p:nvPr/>
        </p:nvSpPr>
        <p:spPr>
          <a:xfrm>
            <a:off x="-605" y="4111809"/>
            <a:ext cx="851850" cy="30931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solidFill>
                  <a:schemeClr val="bg2"/>
                </a:solidFill>
              </a:rPr>
              <a:t>Loss Plot</a:t>
            </a:r>
          </a:p>
        </p:txBody>
      </p:sp>
      <p:sp>
        <p:nvSpPr>
          <p:cNvPr id="24" name="Google Shape;145;p18">
            <a:extLst>
              <a:ext uri="{FF2B5EF4-FFF2-40B4-BE49-F238E27FC236}">
                <a16:creationId xmlns:a16="http://schemas.microsoft.com/office/drawing/2014/main" id="{480F5CAB-E03A-4968-AB70-D9E57536AFFB}"/>
              </a:ext>
            </a:extLst>
          </p:cNvPr>
          <p:cNvSpPr txBox="1">
            <a:spLocks/>
          </p:cNvSpPr>
          <p:nvPr/>
        </p:nvSpPr>
        <p:spPr>
          <a:xfrm>
            <a:off x="4262346" y="3225853"/>
            <a:ext cx="4874036"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lgn="ctr">
              <a:buNone/>
            </a:pPr>
            <a:r>
              <a:rPr lang="en-US" sz="1800" b="1" i="1" dirty="0">
                <a:solidFill>
                  <a:schemeClr val="bg2">
                    <a:lumMod val="75000"/>
                  </a:schemeClr>
                </a:solidFill>
              </a:rPr>
              <a:t>MONITORING AND UPDATE</a:t>
            </a:r>
          </a:p>
          <a:p>
            <a:pPr marL="0" indent="0" algn="ctr">
              <a:buNone/>
            </a:pPr>
            <a:endParaRPr lang="en-US" sz="1800" b="1" i="1" dirty="0">
              <a:solidFill>
                <a:schemeClr val="bg2">
                  <a:lumMod val="75000"/>
                </a:schemeClr>
              </a:solidFill>
            </a:endParaRPr>
          </a:p>
        </p:txBody>
      </p:sp>
      <p:sp>
        <p:nvSpPr>
          <p:cNvPr id="25" name="Google Shape;145;p18">
            <a:extLst>
              <a:ext uri="{FF2B5EF4-FFF2-40B4-BE49-F238E27FC236}">
                <a16:creationId xmlns:a16="http://schemas.microsoft.com/office/drawing/2014/main" id="{8AB28613-ACB8-419D-9C14-61204CCA9BE8}"/>
              </a:ext>
            </a:extLst>
          </p:cNvPr>
          <p:cNvSpPr txBox="1">
            <a:spLocks/>
          </p:cNvSpPr>
          <p:nvPr/>
        </p:nvSpPr>
        <p:spPr>
          <a:xfrm>
            <a:off x="4190422" y="3520341"/>
            <a:ext cx="4834575" cy="10664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lgn="just">
              <a:lnSpc>
                <a:spcPct val="107000"/>
              </a:lnSpc>
              <a:buNone/>
            </a:pPr>
            <a:r>
              <a:rPr lang="en-US" sz="1200" dirty="0">
                <a:solidFill>
                  <a:schemeClr val="bg2">
                    <a:lumMod val="75000"/>
                  </a:schemeClr>
                </a:solidFill>
              </a:rPr>
              <a:t>Monitoring is important as models degrade over time, known as model drift also known as model decay, refers to the degradation of a model’s prediction power. Few Actions can be implemented to cater same:</a:t>
            </a:r>
            <a:endParaRPr lang="en-US" sz="1200" b="1" dirty="0">
              <a:solidFill>
                <a:schemeClr val="bg2">
                  <a:lumMod val="75000"/>
                </a:schemeClr>
              </a:solidFill>
            </a:endParaRPr>
          </a:p>
          <a:p>
            <a:pPr marL="0" marR="0" algn="just">
              <a:lnSpc>
                <a:spcPct val="107000"/>
              </a:lnSpc>
              <a:spcBef>
                <a:spcPts val="0"/>
              </a:spcBef>
              <a:spcAft>
                <a:spcPts val="0"/>
              </a:spcAft>
            </a:pPr>
            <a:r>
              <a:rPr lang="en-US" sz="1200" b="1" dirty="0">
                <a:solidFill>
                  <a:schemeClr val="bg2">
                    <a:lumMod val="75000"/>
                  </a:schemeClr>
                </a:solidFill>
              </a:rPr>
              <a:t>Action 1</a:t>
            </a:r>
            <a:r>
              <a:rPr lang="en-US" sz="1200" dirty="0">
                <a:solidFill>
                  <a:schemeClr val="bg2">
                    <a:lumMod val="75000"/>
                  </a:schemeClr>
                </a:solidFill>
              </a:rPr>
              <a:t>: Retrain the model with new data</a:t>
            </a:r>
          </a:p>
          <a:p>
            <a:pPr marL="0" marR="0" algn="just">
              <a:lnSpc>
                <a:spcPct val="107000"/>
              </a:lnSpc>
              <a:spcBef>
                <a:spcPts val="0"/>
              </a:spcBef>
              <a:spcAft>
                <a:spcPts val="0"/>
              </a:spcAft>
            </a:pPr>
            <a:r>
              <a:rPr lang="en-US" sz="1200" b="1" dirty="0">
                <a:solidFill>
                  <a:schemeClr val="bg2">
                    <a:lumMod val="75000"/>
                  </a:schemeClr>
                </a:solidFill>
              </a:rPr>
              <a:t>Action 2</a:t>
            </a:r>
            <a:r>
              <a:rPr lang="en-US" sz="1200" dirty="0">
                <a:solidFill>
                  <a:schemeClr val="bg2">
                    <a:lumMod val="75000"/>
                  </a:schemeClr>
                </a:solidFill>
              </a:rPr>
              <a:t>: Retrain the model with additional features</a:t>
            </a:r>
          </a:p>
          <a:p>
            <a:pPr marL="0" marR="0" algn="just">
              <a:lnSpc>
                <a:spcPct val="107000"/>
              </a:lnSpc>
              <a:spcBef>
                <a:spcPts val="0"/>
              </a:spcBef>
              <a:spcAft>
                <a:spcPts val="0"/>
              </a:spcAft>
            </a:pPr>
            <a:r>
              <a:rPr lang="en-US" sz="1200" b="1" dirty="0">
                <a:solidFill>
                  <a:schemeClr val="bg2">
                    <a:lumMod val="75000"/>
                  </a:schemeClr>
                </a:solidFill>
              </a:rPr>
              <a:t>Action 3</a:t>
            </a:r>
            <a:r>
              <a:rPr lang="en-US" sz="1200" dirty="0">
                <a:solidFill>
                  <a:schemeClr val="bg2">
                    <a:lumMod val="75000"/>
                  </a:schemeClr>
                </a:solidFill>
              </a:rPr>
              <a:t>: When the negative test accuracy is significantly high, repeat the process of feature extraction, then build, and train a new model from scratch.</a:t>
            </a:r>
          </a:p>
          <a:p>
            <a:pPr marL="285750" lvl="0" indent="-285750"/>
            <a:endParaRPr lang="en-US" sz="1200" b="1" i="1" dirty="0"/>
          </a:p>
        </p:txBody>
      </p:sp>
    </p:spTree>
    <p:extLst>
      <p:ext uri="{BB962C8B-B14F-4D97-AF65-F5344CB8AC3E}">
        <p14:creationId xmlns:p14="http://schemas.microsoft.com/office/powerpoint/2010/main" val="27905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7">
            <a:extLst>
              <a:ext uri="{FF2B5EF4-FFF2-40B4-BE49-F238E27FC236}">
                <a16:creationId xmlns:a16="http://schemas.microsoft.com/office/drawing/2014/main" id="{FB7577ED-8452-4AA9-B633-BA04377BE3D4}"/>
              </a:ext>
            </a:extLst>
          </p:cNvPr>
          <p:cNvSpPr/>
          <p:nvPr/>
        </p:nvSpPr>
        <p:spPr>
          <a:xfrm>
            <a:off x="1113015" y="1024505"/>
            <a:ext cx="3376918" cy="399406"/>
          </a:xfrm>
          <a:prstGeom prst="roundRect">
            <a:avLst>
              <a:gd name="adj" fmla="val 0"/>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685783">
              <a:lnSpc>
                <a:spcPct val="120000"/>
              </a:lnSpc>
              <a:defRPr/>
            </a:pPr>
            <a:r>
              <a:rPr lang="en-US" sz="1650" b="1" dirty="0">
                <a:solidFill>
                  <a:schemeClr val="tx1"/>
                </a:solidFill>
                <a:latin typeface="Barlow Light" panose="00000400000000000000" pitchFamily="2" charset="0"/>
                <a:ea typeface="华文细黑" panose="02010600040101010101" pitchFamily="2" charset="-122"/>
                <a:cs typeface="Calibri" panose="020F0502020204030204" pitchFamily="34" charset="0"/>
              </a:rPr>
              <a:t>Bias Issues</a:t>
            </a:r>
          </a:p>
        </p:txBody>
      </p:sp>
      <p:sp>
        <p:nvSpPr>
          <p:cNvPr id="21" name="Rounded Rectangle 7">
            <a:extLst>
              <a:ext uri="{FF2B5EF4-FFF2-40B4-BE49-F238E27FC236}">
                <a16:creationId xmlns:a16="http://schemas.microsoft.com/office/drawing/2014/main" id="{DD3BAE4A-FDAF-4A7E-AAED-277F852FECD4}"/>
              </a:ext>
            </a:extLst>
          </p:cNvPr>
          <p:cNvSpPr/>
          <p:nvPr/>
        </p:nvSpPr>
        <p:spPr>
          <a:xfrm>
            <a:off x="5105642" y="1024505"/>
            <a:ext cx="3376918" cy="399406"/>
          </a:xfrm>
          <a:prstGeom prst="roundRect">
            <a:avLst>
              <a:gd name="adj" fmla="val 0"/>
            </a:avLst>
          </a:prstGeom>
          <a:solidFill>
            <a:srgbClr val="1796AB"/>
          </a:solid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685783">
              <a:lnSpc>
                <a:spcPct val="120000"/>
              </a:lnSpc>
              <a:defRPr/>
            </a:pPr>
            <a:r>
              <a:rPr lang="en-US" altLang="zh-CN" sz="1650" b="1" dirty="0">
                <a:solidFill>
                  <a:prstClr val="white"/>
                </a:solidFill>
                <a:latin typeface="Barlow Light" panose="00000400000000000000" pitchFamily="2" charset="0"/>
                <a:ea typeface="华文细黑" panose="02010600040101010101" pitchFamily="2" charset="-122"/>
                <a:cs typeface="Calibri" panose="020F0502020204030204" pitchFamily="34" charset="0"/>
              </a:rPr>
              <a:t>Limitation</a:t>
            </a:r>
            <a:endParaRPr lang="en-US" sz="1650" b="1" dirty="0">
              <a:solidFill>
                <a:prstClr val="white"/>
              </a:solidFill>
              <a:latin typeface="Barlow Light" panose="00000400000000000000" pitchFamily="2" charset="0"/>
              <a:ea typeface="华文细黑" panose="02010600040101010101" pitchFamily="2" charset="-122"/>
              <a:cs typeface="Calibri" panose="020F0502020204030204" pitchFamily="34" charset="0"/>
            </a:endParaRPr>
          </a:p>
        </p:txBody>
      </p:sp>
      <p:sp>
        <p:nvSpPr>
          <p:cNvPr id="24" name="Title 1">
            <a:extLst>
              <a:ext uri="{FF2B5EF4-FFF2-40B4-BE49-F238E27FC236}">
                <a16:creationId xmlns:a16="http://schemas.microsoft.com/office/drawing/2014/main" id="{A49ED626-C392-469E-95F5-9BCE0046148D}"/>
              </a:ext>
            </a:extLst>
          </p:cNvPr>
          <p:cNvSpPr txBox="1">
            <a:spLocks/>
          </p:cNvSpPr>
          <p:nvPr/>
        </p:nvSpPr>
        <p:spPr bwMode="gray">
          <a:xfrm>
            <a:off x="219076" y="1024504"/>
            <a:ext cx="667743" cy="1921064"/>
          </a:xfrm>
          <a:prstGeom prst="rect">
            <a:avLst/>
          </a:prstGeom>
          <a:solidFill>
            <a:schemeClr val="bg1">
              <a:lumMod val="85000"/>
            </a:schemeClr>
          </a:solidFill>
        </p:spPr>
        <p:txBody>
          <a:bodyPr vert="horz" lIns="0" tIns="0" rIns="0" bIns="0" rtlCol="0" anchor="ctr"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defTabSz="685783">
              <a:defRPr/>
            </a:pPr>
            <a:r>
              <a:rPr lang="en-US" sz="1050" b="1" dirty="0">
                <a:solidFill>
                  <a:prstClr val="black"/>
                </a:solidFill>
                <a:latin typeface="Barlow Light" panose="00000400000000000000" pitchFamily="2" charset="0"/>
                <a:ea typeface="华文细黑" panose="02010600040101010101" pitchFamily="2" charset="-122"/>
                <a:cs typeface="Calibri" panose="020F0502020204030204" pitchFamily="34" charset="0"/>
              </a:rPr>
              <a:t>Issues</a:t>
            </a:r>
          </a:p>
          <a:p>
            <a:pPr algn="ctr" defTabSz="685783">
              <a:defRPr/>
            </a:pPr>
            <a:r>
              <a:rPr lang="en-US" sz="1050" b="1" dirty="0">
                <a:solidFill>
                  <a:prstClr val="black"/>
                </a:solidFill>
                <a:latin typeface="Barlow Light" panose="00000400000000000000" pitchFamily="2" charset="0"/>
                <a:ea typeface="华文细黑" panose="02010600040101010101" pitchFamily="2" charset="-122"/>
                <a:cs typeface="Calibri" panose="020F0502020204030204" pitchFamily="34" charset="0"/>
              </a:rPr>
              <a:t>And </a:t>
            </a:r>
          </a:p>
          <a:p>
            <a:pPr algn="ctr" defTabSz="685783">
              <a:defRPr/>
            </a:pPr>
            <a:r>
              <a:rPr lang="en-US" sz="1050" b="1" dirty="0">
                <a:solidFill>
                  <a:prstClr val="black"/>
                </a:solidFill>
                <a:latin typeface="Barlow Light" panose="00000400000000000000" pitchFamily="2" charset="0"/>
                <a:ea typeface="华文细黑" panose="02010600040101010101" pitchFamily="2" charset="-122"/>
                <a:cs typeface="Calibri" panose="020F0502020204030204" pitchFamily="34" charset="0"/>
              </a:rPr>
              <a:t>Limitation</a:t>
            </a:r>
          </a:p>
        </p:txBody>
      </p:sp>
      <p:sp>
        <p:nvSpPr>
          <p:cNvPr id="25" name="文本框 15">
            <a:extLst>
              <a:ext uri="{FF2B5EF4-FFF2-40B4-BE49-F238E27FC236}">
                <a16:creationId xmlns:a16="http://schemas.microsoft.com/office/drawing/2014/main" id="{81FCE8E7-AF70-48A5-B29F-2CD36E66A057}"/>
              </a:ext>
            </a:extLst>
          </p:cNvPr>
          <p:cNvSpPr txBox="1"/>
          <p:nvPr/>
        </p:nvSpPr>
        <p:spPr>
          <a:xfrm>
            <a:off x="1113013" y="1561546"/>
            <a:ext cx="3367172" cy="1292071"/>
          </a:xfrm>
          <a:prstGeom prst="rect">
            <a:avLst/>
          </a:prstGeom>
          <a:noFill/>
        </p:spPr>
        <p:txBody>
          <a:bodyPr wrap="square" lIns="27000" rIns="27000" rtlCol="0" anchor="t">
            <a:noAutofit/>
          </a:bodyPr>
          <a:lstStyle/>
          <a:p>
            <a:pPr marL="257168" indent="-257168">
              <a:lnSpc>
                <a:spcPct val="120000"/>
              </a:lnSpc>
              <a:spcAft>
                <a:spcPts val="450"/>
              </a:spcAft>
              <a:buFont typeface="Symbol" panose="05050102010706020507" pitchFamily="18" charset="2"/>
              <a:buChar char=""/>
            </a:pPr>
            <a:r>
              <a:rPr lang="en-US" sz="1200" b="1" dirty="0">
                <a:latin typeface="Barlow Light" panose="00000400000000000000" pitchFamily="2" charset="0"/>
                <a:ea typeface="等线" panose="02010600030101010101" pitchFamily="2" charset="-122"/>
                <a:cs typeface="Calibri" panose="020F0502020204030204" pitchFamily="34" charset="0"/>
              </a:rPr>
              <a:t>Model evaluation: </a:t>
            </a:r>
            <a:r>
              <a:rPr lang="en-US" sz="1200" dirty="0">
                <a:latin typeface="Barlow Light" panose="00000400000000000000" pitchFamily="2" charset="0"/>
                <a:ea typeface="等线" panose="02010600030101010101" pitchFamily="2" charset="-122"/>
                <a:cs typeface="Calibri" panose="020F0502020204030204" pitchFamily="34" charset="0"/>
              </a:rPr>
              <a:t>Accuracy is lost when tested on a complex background</a:t>
            </a:r>
          </a:p>
          <a:p>
            <a:pPr marL="257168" indent="-257168">
              <a:lnSpc>
                <a:spcPct val="120000"/>
              </a:lnSpc>
              <a:spcAft>
                <a:spcPts val="450"/>
              </a:spcAft>
              <a:buFont typeface="Symbol" panose="05050102010706020507" pitchFamily="18" charset="2"/>
              <a:buChar char=""/>
            </a:pPr>
            <a:r>
              <a:rPr lang="en-US" sz="1200" b="1" dirty="0">
                <a:latin typeface="Barlow Light" panose="00000400000000000000" pitchFamily="2" charset="0"/>
                <a:ea typeface="等线" panose="02010600030101010101" pitchFamily="2" charset="-122"/>
                <a:cs typeface="Calibri" panose="020F0502020204030204" pitchFamily="34" charset="0"/>
              </a:rPr>
              <a:t>Feature: </a:t>
            </a:r>
            <a:r>
              <a:rPr lang="en-US" sz="1200" dirty="0">
                <a:latin typeface="Barlow Light" panose="00000400000000000000" pitchFamily="2" charset="0"/>
                <a:ea typeface="等线" panose="02010600030101010101" pitchFamily="2" charset="-122"/>
                <a:cs typeface="Calibri" panose="020F0502020204030204" pitchFamily="34" charset="0"/>
              </a:rPr>
              <a:t>Incorrect prediction in some cases when trash has similar features irrespective of the material (transparency, color, shape, etc.)</a:t>
            </a:r>
          </a:p>
        </p:txBody>
      </p:sp>
      <p:sp>
        <p:nvSpPr>
          <p:cNvPr id="31" name="文本框 15">
            <a:extLst>
              <a:ext uri="{FF2B5EF4-FFF2-40B4-BE49-F238E27FC236}">
                <a16:creationId xmlns:a16="http://schemas.microsoft.com/office/drawing/2014/main" id="{F3785E22-1967-46E4-992F-DA756DF50B9B}"/>
              </a:ext>
            </a:extLst>
          </p:cNvPr>
          <p:cNvSpPr txBox="1"/>
          <p:nvPr/>
        </p:nvSpPr>
        <p:spPr>
          <a:xfrm>
            <a:off x="5118942" y="1538143"/>
            <a:ext cx="3425225" cy="1524113"/>
          </a:xfrm>
          <a:prstGeom prst="rect">
            <a:avLst/>
          </a:prstGeom>
          <a:noFill/>
        </p:spPr>
        <p:txBody>
          <a:bodyPr wrap="square" lIns="27000" rIns="27000" rtlCol="0" anchor="t">
            <a:noAutofit/>
          </a:bodyPr>
          <a:lstStyle/>
          <a:p>
            <a:pPr marL="257168" indent="-257168">
              <a:lnSpc>
                <a:spcPct val="120000"/>
              </a:lnSpc>
              <a:spcAft>
                <a:spcPts val="450"/>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The model </a:t>
            </a:r>
            <a:r>
              <a:rPr lang="en-US" sz="1200" b="1" dirty="0">
                <a:latin typeface="Barlow Light" panose="00000400000000000000" pitchFamily="2" charset="0"/>
                <a:ea typeface="等线" panose="02010600030101010101" pitchFamily="2" charset="-122"/>
                <a:cs typeface="Calibri" panose="020F0502020204030204" pitchFamily="34" charset="0"/>
              </a:rPr>
              <a:t>is unable to evaluate the material, let’s say, weight and density </a:t>
            </a:r>
          </a:p>
          <a:p>
            <a:pPr marL="257168" indent="-257168">
              <a:lnSpc>
                <a:spcPct val="120000"/>
              </a:lnSpc>
              <a:spcAft>
                <a:spcPts val="450"/>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The model </a:t>
            </a:r>
            <a:r>
              <a:rPr lang="en-US" sz="1200" b="1" dirty="0">
                <a:latin typeface="Barlow Light" panose="00000400000000000000" pitchFamily="2" charset="0"/>
                <a:ea typeface="等线" panose="02010600030101010101" pitchFamily="2" charset="-122"/>
                <a:cs typeface="Calibri" panose="020F0502020204030204" pitchFamily="34" charset="0"/>
              </a:rPr>
              <a:t>does not provide real time data labels</a:t>
            </a:r>
          </a:p>
          <a:p>
            <a:pPr marL="257168" indent="-257168">
              <a:lnSpc>
                <a:spcPct val="120000"/>
              </a:lnSpc>
              <a:spcAft>
                <a:spcPts val="450"/>
              </a:spcAft>
              <a:buFont typeface="Symbol" panose="05050102010706020507" pitchFamily="18" charset="2"/>
              <a:buChar char=""/>
            </a:pPr>
            <a:r>
              <a:rPr lang="en-US" sz="1200" b="1" dirty="0">
                <a:latin typeface="Barlow Light" panose="00000400000000000000" pitchFamily="2" charset="0"/>
                <a:ea typeface="等线" panose="02010600030101010101" pitchFamily="2" charset="-122"/>
                <a:cs typeface="Calibri" panose="020F0502020204030204" pitchFamily="34" charset="0"/>
              </a:rPr>
              <a:t>Imbalance size </a:t>
            </a:r>
            <a:r>
              <a:rPr lang="en-US" sz="1200" dirty="0">
                <a:latin typeface="Barlow Light" panose="00000400000000000000" pitchFamily="2" charset="0"/>
                <a:ea typeface="等线" panose="02010600030101010101" pitchFamily="2" charset="-122"/>
                <a:cs typeface="Calibri" panose="020F0502020204030204" pitchFamily="34" charset="0"/>
              </a:rPr>
              <a:t>for one class</a:t>
            </a:r>
          </a:p>
        </p:txBody>
      </p:sp>
      <p:sp>
        <p:nvSpPr>
          <p:cNvPr id="34" name="Title 1">
            <a:extLst>
              <a:ext uri="{FF2B5EF4-FFF2-40B4-BE49-F238E27FC236}">
                <a16:creationId xmlns:a16="http://schemas.microsoft.com/office/drawing/2014/main" id="{84B1CFB6-E828-453F-91AD-6ECEC60679E0}"/>
              </a:ext>
            </a:extLst>
          </p:cNvPr>
          <p:cNvSpPr txBox="1">
            <a:spLocks/>
          </p:cNvSpPr>
          <p:nvPr/>
        </p:nvSpPr>
        <p:spPr bwMode="gray">
          <a:xfrm>
            <a:off x="219076" y="3188939"/>
            <a:ext cx="640986" cy="1876285"/>
          </a:xfrm>
          <a:prstGeom prst="rect">
            <a:avLst/>
          </a:prstGeom>
          <a:solidFill>
            <a:schemeClr val="bg1">
              <a:lumMod val="85000"/>
            </a:schemeClr>
          </a:solidFill>
        </p:spPr>
        <p:txBody>
          <a:bodyPr vert="horz" lIns="0" tIns="0" rIns="0" bIns="0" rtlCol="0" anchor="ctr"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defTabSz="685783">
              <a:defRPr/>
            </a:pPr>
            <a:r>
              <a:rPr lang="en-US" sz="1050" b="1" dirty="0">
                <a:solidFill>
                  <a:prstClr val="black"/>
                </a:solidFill>
                <a:latin typeface="Barlow Light" panose="00000400000000000000" pitchFamily="2" charset="0"/>
                <a:ea typeface="华文细黑" panose="02010600040101010101" pitchFamily="2" charset="-122"/>
                <a:cs typeface="Calibri" panose="020F0502020204030204" pitchFamily="34" charset="0"/>
              </a:rPr>
              <a:t>Mitigation</a:t>
            </a:r>
          </a:p>
          <a:p>
            <a:pPr algn="ctr" defTabSz="685783">
              <a:defRPr/>
            </a:pPr>
            <a:r>
              <a:rPr lang="en-US" sz="1050" b="1" dirty="0">
                <a:solidFill>
                  <a:prstClr val="black"/>
                </a:solidFill>
                <a:latin typeface="Barlow Light" panose="00000400000000000000" pitchFamily="2" charset="0"/>
                <a:ea typeface="华文细黑" panose="02010600040101010101" pitchFamily="2" charset="-122"/>
                <a:cs typeface="Calibri" panose="020F0502020204030204" pitchFamily="34" charset="0"/>
              </a:rPr>
              <a:t>Method</a:t>
            </a:r>
          </a:p>
        </p:txBody>
      </p:sp>
      <p:sp>
        <p:nvSpPr>
          <p:cNvPr id="35" name="Rectangle 34">
            <a:extLst>
              <a:ext uri="{FF2B5EF4-FFF2-40B4-BE49-F238E27FC236}">
                <a16:creationId xmlns:a16="http://schemas.microsoft.com/office/drawing/2014/main" id="{38158AC5-835E-421E-82DD-EADD3916CC2E}"/>
              </a:ext>
            </a:extLst>
          </p:cNvPr>
          <p:cNvSpPr/>
          <p:nvPr/>
        </p:nvSpPr>
        <p:spPr>
          <a:xfrm>
            <a:off x="1103268" y="3188938"/>
            <a:ext cx="3376918" cy="1876287"/>
          </a:xfrm>
          <a:prstGeom prst="rect">
            <a:avLst/>
          </a:prstGeom>
          <a:solidFill>
            <a:schemeClr val="tx2">
              <a:lumMod val="90000"/>
              <a:alpha val="22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Barlow Light" panose="00000400000000000000" pitchFamily="2" charset="0"/>
              <a:cs typeface="Calibri" panose="020F0502020204030204" pitchFamily="34" charset="0"/>
            </a:endParaRPr>
          </a:p>
        </p:txBody>
      </p:sp>
      <p:sp>
        <p:nvSpPr>
          <p:cNvPr id="37" name="TextBox 36">
            <a:extLst>
              <a:ext uri="{FF2B5EF4-FFF2-40B4-BE49-F238E27FC236}">
                <a16:creationId xmlns:a16="http://schemas.microsoft.com/office/drawing/2014/main" id="{1A1A5D2C-5D00-455F-A549-622A2BD1FFDB}"/>
              </a:ext>
            </a:extLst>
          </p:cNvPr>
          <p:cNvSpPr txBox="1"/>
          <p:nvPr/>
        </p:nvSpPr>
        <p:spPr>
          <a:xfrm>
            <a:off x="1113013" y="3279156"/>
            <a:ext cx="3244060" cy="1695849"/>
          </a:xfrm>
          <a:prstGeom prst="rect">
            <a:avLst/>
          </a:prstGeom>
          <a:noFill/>
        </p:spPr>
        <p:txBody>
          <a:bodyPr wrap="square" anchor="ctr">
            <a:spAutoFit/>
          </a:bodyPr>
          <a:lstStyle/>
          <a:p>
            <a:pPr marL="257168" indent="-257168">
              <a:lnSpc>
                <a:spcPct val="120000"/>
              </a:lnSpc>
              <a:spcAft>
                <a:spcPts val="225"/>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Using a </a:t>
            </a:r>
            <a:r>
              <a:rPr lang="en-US" sz="1200" b="1" dirty="0">
                <a:latin typeface="Barlow Light" panose="00000400000000000000" pitchFamily="2" charset="0"/>
                <a:ea typeface="等线" panose="02010600030101010101" pitchFamily="2" charset="-122"/>
                <a:cs typeface="Calibri" panose="020F0502020204030204" pitchFamily="34" charset="0"/>
              </a:rPr>
              <a:t>bigger network </a:t>
            </a:r>
            <a:r>
              <a:rPr lang="en-US" sz="1200" dirty="0">
                <a:latin typeface="Barlow Light" panose="00000400000000000000" pitchFamily="2" charset="0"/>
                <a:ea typeface="等线" panose="02010600030101010101" pitchFamily="2" charset="-122"/>
                <a:cs typeface="Calibri" panose="020F0502020204030204" pitchFamily="34" charset="0"/>
              </a:rPr>
              <a:t>i.e., more layers/nodes –both of which will increase number of model parameters</a:t>
            </a:r>
          </a:p>
          <a:p>
            <a:pPr marL="257168" indent="-257168">
              <a:lnSpc>
                <a:spcPct val="120000"/>
              </a:lnSpc>
              <a:spcAft>
                <a:spcPts val="225"/>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Training longer with </a:t>
            </a:r>
            <a:r>
              <a:rPr lang="en-US" sz="1200" b="1" dirty="0">
                <a:latin typeface="Barlow Light" panose="00000400000000000000" pitchFamily="2" charset="0"/>
                <a:ea typeface="等线" panose="02010600030101010101" pitchFamily="2" charset="-122"/>
                <a:cs typeface="Calibri" panose="020F0502020204030204" pitchFamily="34" charset="0"/>
              </a:rPr>
              <a:t>more iterations</a:t>
            </a:r>
          </a:p>
          <a:p>
            <a:pPr marL="257168" indent="-257168">
              <a:lnSpc>
                <a:spcPct val="120000"/>
              </a:lnSpc>
              <a:spcAft>
                <a:spcPts val="225"/>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Using a faster/better </a:t>
            </a:r>
            <a:r>
              <a:rPr lang="en-US" sz="1200" b="1" dirty="0">
                <a:latin typeface="Barlow Light" panose="00000400000000000000" pitchFamily="2" charset="0"/>
                <a:ea typeface="等线" panose="02010600030101010101" pitchFamily="2" charset="-122"/>
                <a:cs typeface="Calibri" panose="020F0502020204030204" pitchFamily="34" charset="0"/>
              </a:rPr>
              <a:t>optimization algorithm</a:t>
            </a:r>
          </a:p>
          <a:p>
            <a:pPr marL="257168" indent="-257168">
              <a:lnSpc>
                <a:spcPct val="120000"/>
              </a:lnSpc>
              <a:spcAft>
                <a:spcPts val="225"/>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Using a </a:t>
            </a:r>
            <a:r>
              <a:rPr lang="en-US" sz="1200" b="1" dirty="0">
                <a:latin typeface="Barlow Light" panose="00000400000000000000" pitchFamily="2" charset="0"/>
                <a:ea typeface="等线" panose="02010600030101010101" pitchFamily="2" charset="-122"/>
                <a:cs typeface="Calibri" panose="020F0502020204030204" pitchFamily="34" charset="0"/>
              </a:rPr>
              <a:t>different NN architecture</a:t>
            </a:r>
          </a:p>
        </p:txBody>
      </p:sp>
      <p:sp>
        <p:nvSpPr>
          <p:cNvPr id="38" name="Rectangle 37">
            <a:extLst>
              <a:ext uri="{FF2B5EF4-FFF2-40B4-BE49-F238E27FC236}">
                <a16:creationId xmlns:a16="http://schemas.microsoft.com/office/drawing/2014/main" id="{BC7B0CC3-0986-4FB3-9CA8-C46742E8B96C}"/>
              </a:ext>
            </a:extLst>
          </p:cNvPr>
          <p:cNvSpPr/>
          <p:nvPr/>
        </p:nvSpPr>
        <p:spPr>
          <a:xfrm>
            <a:off x="5105642" y="3188939"/>
            <a:ext cx="3531212" cy="1876288"/>
          </a:xfrm>
          <a:prstGeom prst="rect">
            <a:avLst/>
          </a:prstGeom>
          <a:solidFill>
            <a:schemeClr val="tx2">
              <a:lumMod val="90000"/>
              <a:alpha val="22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Barlow Light" panose="00000400000000000000" pitchFamily="2" charset="0"/>
              <a:cs typeface="Calibri" panose="020F0502020204030204" pitchFamily="34" charset="0"/>
            </a:endParaRPr>
          </a:p>
        </p:txBody>
      </p:sp>
      <p:sp>
        <p:nvSpPr>
          <p:cNvPr id="40" name="TextBox 39">
            <a:extLst>
              <a:ext uri="{FF2B5EF4-FFF2-40B4-BE49-F238E27FC236}">
                <a16:creationId xmlns:a16="http://schemas.microsoft.com/office/drawing/2014/main" id="{33F7DCF8-3E11-4FCB-A6F8-F8B4A9FBD4B9}"/>
              </a:ext>
            </a:extLst>
          </p:cNvPr>
          <p:cNvSpPr txBox="1"/>
          <p:nvPr/>
        </p:nvSpPr>
        <p:spPr>
          <a:xfrm>
            <a:off x="5204425" y="3318082"/>
            <a:ext cx="3219110" cy="1747145"/>
          </a:xfrm>
          <a:prstGeom prst="rect">
            <a:avLst/>
          </a:prstGeom>
          <a:noFill/>
        </p:spPr>
        <p:txBody>
          <a:bodyPr wrap="square">
            <a:spAutoFit/>
          </a:bodyPr>
          <a:lstStyle/>
          <a:p>
            <a:pPr marL="257168" indent="-257168">
              <a:lnSpc>
                <a:spcPct val="120000"/>
              </a:lnSpc>
              <a:spcAft>
                <a:spcPts val="450"/>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Introducing </a:t>
            </a:r>
            <a:r>
              <a:rPr lang="en-US" sz="1200" b="1" dirty="0">
                <a:latin typeface="Barlow Light" panose="00000400000000000000" pitchFamily="2" charset="0"/>
                <a:ea typeface="等线" panose="02010600030101010101" pitchFamily="2" charset="-122"/>
                <a:cs typeface="Calibri" panose="020F0502020204030204" pitchFamily="34" charset="0"/>
              </a:rPr>
              <a:t>more parameters </a:t>
            </a:r>
            <a:r>
              <a:rPr lang="en-US" sz="1200" dirty="0">
                <a:latin typeface="Barlow Light" panose="00000400000000000000" pitchFamily="2" charset="0"/>
                <a:ea typeface="等线" panose="02010600030101010101" pitchFamily="2" charset="-122"/>
                <a:cs typeface="Calibri" panose="020F0502020204030204" pitchFamily="34" charset="0"/>
              </a:rPr>
              <a:t>to the model with </a:t>
            </a:r>
            <a:r>
              <a:rPr lang="en-US" sz="1200" b="1" dirty="0">
                <a:latin typeface="Barlow Light" panose="00000400000000000000" pitchFamily="2" charset="0"/>
                <a:ea typeface="等线" panose="02010600030101010101" pitchFamily="2" charset="-122"/>
                <a:cs typeface="Calibri" panose="020F0502020204030204" pitchFamily="34" charset="0"/>
              </a:rPr>
              <a:t>additional features</a:t>
            </a:r>
          </a:p>
          <a:p>
            <a:pPr marL="257168" indent="-257168">
              <a:lnSpc>
                <a:spcPct val="120000"/>
              </a:lnSpc>
              <a:spcAft>
                <a:spcPts val="450"/>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Using </a:t>
            </a:r>
            <a:r>
              <a:rPr lang="en-US" sz="1200" b="1" dirty="0">
                <a:latin typeface="Barlow Light" panose="00000400000000000000" pitchFamily="2" charset="0"/>
                <a:ea typeface="等线" panose="02010600030101010101" pitchFamily="2" charset="-122"/>
                <a:cs typeface="Calibri" panose="020F0502020204030204" pitchFamily="34" charset="0"/>
              </a:rPr>
              <a:t>Integrate Object-Detection networks </a:t>
            </a:r>
            <a:r>
              <a:rPr lang="en-US" sz="1200" dirty="0">
                <a:latin typeface="Barlow Light" panose="00000400000000000000" pitchFamily="2" charset="0"/>
                <a:ea typeface="等线" panose="02010600030101010101" pitchFamily="2" charset="-122"/>
                <a:cs typeface="Calibri" panose="020F0502020204030204" pitchFamily="34" charset="0"/>
              </a:rPr>
              <a:t>(YOLO) for real time object labeling.</a:t>
            </a:r>
          </a:p>
          <a:p>
            <a:pPr marL="257168" indent="-257168">
              <a:lnSpc>
                <a:spcPct val="120000"/>
              </a:lnSpc>
              <a:spcAft>
                <a:spcPts val="450"/>
              </a:spcAft>
              <a:buFont typeface="Symbol" panose="05050102010706020507" pitchFamily="18" charset="2"/>
              <a:buChar char=""/>
            </a:pPr>
            <a:r>
              <a:rPr lang="en-US" sz="1200" dirty="0">
                <a:latin typeface="Barlow Light" panose="00000400000000000000" pitchFamily="2" charset="0"/>
                <a:ea typeface="等线" panose="02010600030101010101" pitchFamily="2" charset="-122"/>
                <a:cs typeface="Calibri" panose="020F0502020204030204" pitchFamily="34" charset="0"/>
              </a:rPr>
              <a:t>Use </a:t>
            </a:r>
            <a:r>
              <a:rPr lang="en-US" sz="1200" b="1" dirty="0">
                <a:latin typeface="Barlow Light" panose="00000400000000000000" pitchFamily="2" charset="0"/>
                <a:ea typeface="等线" panose="02010600030101010101" pitchFamily="2" charset="-122"/>
                <a:cs typeface="Calibri" panose="020F0502020204030204" pitchFamily="34" charset="0"/>
              </a:rPr>
              <a:t>data augmentation </a:t>
            </a:r>
            <a:r>
              <a:rPr lang="en-US" sz="1200" dirty="0">
                <a:latin typeface="Barlow Light" panose="00000400000000000000" pitchFamily="2" charset="0"/>
                <a:ea typeface="等线" panose="02010600030101010101" pitchFamily="2" charset="-122"/>
                <a:cs typeface="Calibri" panose="020F0502020204030204" pitchFamily="34" charset="0"/>
              </a:rPr>
              <a:t>or other ways to reduce class imbalance.</a:t>
            </a:r>
          </a:p>
        </p:txBody>
      </p:sp>
      <p:sp>
        <p:nvSpPr>
          <p:cNvPr id="16" name="Title 13">
            <a:extLst>
              <a:ext uri="{FF2B5EF4-FFF2-40B4-BE49-F238E27FC236}">
                <a16:creationId xmlns:a16="http://schemas.microsoft.com/office/drawing/2014/main" id="{F74ED70C-559E-4FD4-A4AB-DF5903EE0051}"/>
              </a:ext>
            </a:extLst>
          </p:cNvPr>
          <p:cNvSpPr txBox="1">
            <a:spLocks/>
          </p:cNvSpPr>
          <p:nvPr/>
        </p:nvSpPr>
        <p:spPr>
          <a:xfrm>
            <a:off x="1103268" y="485302"/>
            <a:ext cx="7886700" cy="387461"/>
          </a:xfrm>
          <a:prstGeom prst="rect">
            <a:avLst/>
          </a:prstGeom>
          <a:noFill/>
          <a:ln>
            <a:noFill/>
          </a:ln>
        </p:spPr>
        <p:txBody>
          <a:bodyPr spcFirstLastPara="1" wrap="square" lIns="0" tIns="0" rIns="0" bIns="0" anchor="b" anchorCtr="0">
            <a:noAutofit/>
          </a:bodyPr>
          <a:lstStyle>
            <a:lvl1pPr lvl="0" algn="l" defTabSz="914400" rtl="0" eaLnBrk="1" latinLnBrk="0" hangingPunct="1">
              <a:lnSpc>
                <a:spcPct val="90000"/>
              </a:lnSpc>
              <a:spcBef>
                <a:spcPts val="0"/>
              </a:spcBef>
              <a:spcAft>
                <a:spcPts val="0"/>
              </a:spcAft>
              <a:buClr>
                <a:schemeClr val="dk1"/>
              </a:buClr>
              <a:buSzPts val="3600"/>
              <a:buFont typeface="Bebas Neue"/>
              <a:buNone/>
              <a:defRPr sz="3600" kern="1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r>
              <a:rPr lang="en-US" dirty="0"/>
              <a:t>Bias issues and Limitations </a:t>
            </a:r>
          </a:p>
        </p:txBody>
      </p:sp>
      <p:grpSp>
        <p:nvGrpSpPr>
          <p:cNvPr id="14" name="Google Shape;82;p12">
            <a:extLst>
              <a:ext uri="{FF2B5EF4-FFF2-40B4-BE49-F238E27FC236}">
                <a16:creationId xmlns:a16="http://schemas.microsoft.com/office/drawing/2014/main" id="{4A8C9110-3F54-4305-8D1D-E773FEAD14D7}"/>
              </a:ext>
            </a:extLst>
          </p:cNvPr>
          <p:cNvGrpSpPr/>
          <p:nvPr/>
        </p:nvGrpSpPr>
        <p:grpSpPr>
          <a:xfrm>
            <a:off x="154032" y="267305"/>
            <a:ext cx="509279" cy="423676"/>
            <a:chOff x="1926350" y="995225"/>
            <a:chExt cx="428650" cy="356600"/>
          </a:xfrm>
        </p:grpSpPr>
        <p:sp>
          <p:nvSpPr>
            <p:cNvPr id="15" name="Google Shape;83;p12">
              <a:extLst>
                <a:ext uri="{FF2B5EF4-FFF2-40B4-BE49-F238E27FC236}">
                  <a16:creationId xmlns:a16="http://schemas.microsoft.com/office/drawing/2014/main" id="{284383BA-46BA-4C5D-B456-51B22C602125}"/>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84;p12">
              <a:extLst>
                <a:ext uri="{FF2B5EF4-FFF2-40B4-BE49-F238E27FC236}">
                  <a16:creationId xmlns:a16="http://schemas.microsoft.com/office/drawing/2014/main" id="{CCCC2908-5A42-49C0-93C2-D12BC9372D37}"/>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 name="Google Shape;85;p12">
              <a:extLst>
                <a:ext uri="{FF2B5EF4-FFF2-40B4-BE49-F238E27FC236}">
                  <a16:creationId xmlns:a16="http://schemas.microsoft.com/office/drawing/2014/main" id="{DE967EB4-64A1-4200-B28C-91958F904D3E}"/>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86;p12">
              <a:extLst>
                <a:ext uri="{FF2B5EF4-FFF2-40B4-BE49-F238E27FC236}">
                  <a16:creationId xmlns:a16="http://schemas.microsoft.com/office/drawing/2014/main" id="{C1460139-F26C-40BE-B8E7-B5EAB21369E1}"/>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1748863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OUTCOME ACTION PAIRING</a:t>
            </a:r>
            <a:endParaRPr dirty="0"/>
          </a:p>
        </p:txBody>
      </p:sp>
      <p:sp>
        <p:nvSpPr>
          <p:cNvPr id="148" name="Google Shape;148;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9" name="Google Shape;145;p18">
            <a:extLst>
              <a:ext uri="{FF2B5EF4-FFF2-40B4-BE49-F238E27FC236}">
                <a16:creationId xmlns:a16="http://schemas.microsoft.com/office/drawing/2014/main" id="{16B79545-5957-433B-8F14-13D9CA30675B}"/>
              </a:ext>
            </a:extLst>
          </p:cNvPr>
          <p:cNvSpPr txBox="1">
            <a:spLocks/>
          </p:cNvSpPr>
          <p:nvPr/>
        </p:nvSpPr>
        <p:spPr>
          <a:xfrm>
            <a:off x="851850" y="1508775"/>
            <a:ext cx="7440300" cy="7678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buNone/>
            </a:pPr>
            <a:r>
              <a:rPr lang="en-US" sz="1200" dirty="0">
                <a:solidFill>
                  <a:schemeClr val="bg2">
                    <a:lumMod val="75000"/>
                  </a:schemeClr>
                </a:solidFill>
              </a:rPr>
              <a:t>The model would provide a count of the objects scanned by the class along with some data count by the manual segregation. </a:t>
            </a:r>
          </a:p>
          <a:p>
            <a:pPr marL="0" indent="0">
              <a:buNone/>
            </a:pPr>
            <a:r>
              <a:rPr lang="en-US" sz="1200" dirty="0">
                <a:solidFill>
                  <a:schemeClr val="bg2">
                    <a:lumMod val="75000"/>
                  </a:schemeClr>
                </a:solidFill>
              </a:rPr>
              <a:t>To eliminate False Positives /False Negatives  we plan to have data both compared and analyzed to understand the pattern in which the model classifies incorrect and then train the model further to ensure that error is reduced.</a:t>
            </a:r>
          </a:p>
          <a:p>
            <a:pPr marL="285750" indent="-285750"/>
            <a:endParaRPr lang="en-US" sz="1200" b="1" i="1" dirty="0"/>
          </a:p>
        </p:txBody>
      </p:sp>
      <p:graphicFrame>
        <p:nvGraphicFramePr>
          <p:cNvPr id="2" name="Table 1">
            <a:extLst>
              <a:ext uri="{FF2B5EF4-FFF2-40B4-BE49-F238E27FC236}">
                <a16:creationId xmlns:a16="http://schemas.microsoft.com/office/drawing/2014/main" id="{41CEC9C5-14A3-4D37-A6E5-D11CF16EC213}"/>
              </a:ext>
            </a:extLst>
          </p:cNvPr>
          <p:cNvGraphicFramePr>
            <a:graphicFrameLocks noGrp="1"/>
          </p:cNvGraphicFramePr>
          <p:nvPr>
            <p:extLst>
              <p:ext uri="{D42A27DB-BD31-4B8C-83A1-F6EECF244321}">
                <p14:modId xmlns:p14="http://schemas.microsoft.com/office/powerpoint/2010/main" val="2323687447"/>
              </p:ext>
            </p:extLst>
          </p:nvPr>
        </p:nvGraphicFramePr>
        <p:xfrm>
          <a:off x="1318420" y="2639978"/>
          <a:ext cx="6507160" cy="1754362"/>
        </p:xfrm>
        <a:graphic>
          <a:graphicData uri="http://schemas.openxmlformats.org/drawingml/2006/table">
            <a:tbl>
              <a:tblPr firstRow="1" firstCol="1" bandRow="1"/>
              <a:tblGrid>
                <a:gridCol w="1123003">
                  <a:extLst>
                    <a:ext uri="{9D8B030D-6E8A-4147-A177-3AD203B41FA5}">
                      <a16:colId xmlns:a16="http://schemas.microsoft.com/office/drawing/2014/main" val="1729294867"/>
                    </a:ext>
                  </a:extLst>
                </a:gridCol>
                <a:gridCol w="5384157">
                  <a:extLst>
                    <a:ext uri="{9D8B030D-6E8A-4147-A177-3AD203B41FA5}">
                      <a16:colId xmlns:a16="http://schemas.microsoft.com/office/drawing/2014/main" val="3156867149"/>
                    </a:ext>
                  </a:extLst>
                </a:gridCol>
              </a:tblGrid>
              <a:tr h="399642">
                <a:tc>
                  <a:txBody>
                    <a:bodyPr/>
                    <a:lstStyle/>
                    <a:p>
                      <a:pPr marL="0" marR="0" algn="ctr">
                        <a:lnSpc>
                          <a:spcPct val="107000"/>
                        </a:lnSpc>
                        <a:spcBef>
                          <a:spcPts val="0"/>
                        </a:spcBef>
                        <a:spcAft>
                          <a:spcPts val="0"/>
                        </a:spcAft>
                      </a:pPr>
                      <a:r>
                        <a:rPr lang="en-US" sz="1400" b="1" i="0" u="none" strike="noStrike" cap="none" dirty="0">
                          <a:solidFill>
                            <a:schemeClr val="bg1"/>
                          </a:solidFill>
                          <a:latin typeface="Barlow Light"/>
                          <a:ea typeface="Times New Roman" panose="02020603050405020304" pitchFamily="18" charset="0"/>
                          <a:cs typeface="Calibri" panose="020F0502020204030204" pitchFamily="34" charset="0"/>
                          <a:sym typeface="Barlow Light"/>
                        </a:rPr>
                        <a:t>Outcome</a:t>
                      </a:r>
                      <a:endParaRPr lang="en-US" sz="1400" b="1" i="0" u="none" strike="noStrike" cap="none" dirty="0">
                        <a:solidFill>
                          <a:schemeClr val="bg1"/>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marL="0" marR="0" algn="ctr">
                        <a:lnSpc>
                          <a:spcPct val="107000"/>
                        </a:lnSpc>
                        <a:spcBef>
                          <a:spcPts val="0"/>
                        </a:spcBef>
                        <a:spcAft>
                          <a:spcPts val="0"/>
                        </a:spcAft>
                      </a:pPr>
                      <a:r>
                        <a:rPr lang="en-US" sz="1400" b="1" i="0" u="none" strike="noStrike" cap="none" dirty="0">
                          <a:solidFill>
                            <a:schemeClr val="bg1"/>
                          </a:solidFill>
                          <a:latin typeface="Barlow Light"/>
                          <a:ea typeface="Times New Roman" panose="02020603050405020304" pitchFamily="18" charset="0"/>
                          <a:cs typeface="Calibri" panose="020F0502020204030204" pitchFamily="34" charset="0"/>
                          <a:sym typeface="Barlow Light"/>
                        </a:rPr>
                        <a:t>Action</a:t>
                      </a:r>
                      <a:endParaRPr lang="en-US" sz="1400" b="1" i="0" u="none" strike="noStrike" cap="none" dirty="0">
                        <a:solidFill>
                          <a:schemeClr val="bg1"/>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759653680"/>
                  </a:ext>
                </a:extLst>
              </a:tr>
              <a:tr h="338680">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FP</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Compare data from model and manual data and train model further</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7053618"/>
                  </a:ext>
                </a:extLst>
              </a:tr>
              <a:tr h="338680">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FN</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Compare data from model and manual data and train model further</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693919"/>
                  </a:ext>
                </a:extLst>
              </a:tr>
              <a:tr h="338680">
                <a:tc>
                  <a:txBody>
                    <a:bodyPr/>
                    <a:lstStyle/>
                    <a:p>
                      <a:pPr marL="0" marR="0" algn="ctr">
                        <a:lnSpc>
                          <a:spcPct val="107000"/>
                        </a:lnSpc>
                        <a:spcBef>
                          <a:spcPts val="0"/>
                        </a:spcBef>
                        <a:spcAft>
                          <a:spcPts val="0"/>
                        </a:spcAft>
                      </a:pPr>
                      <a:r>
                        <a:rPr lang="en-US" sz="1200" b="0" i="0" u="none" strike="noStrike" cap="none">
                          <a:solidFill>
                            <a:schemeClr val="bg2">
                              <a:lumMod val="75000"/>
                            </a:schemeClr>
                          </a:solidFill>
                          <a:latin typeface="Barlow Light"/>
                          <a:ea typeface="Times New Roman" panose="02020603050405020304" pitchFamily="18" charset="0"/>
                          <a:cs typeface="Calibri" panose="020F0502020204030204" pitchFamily="34" charset="0"/>
                          <a:sym typeface="Barlow Light"/>
                        </a:rPr>
                        <a:t>TP</a:t>
                      </a:r>
                      <a:endParaRPr lang="en-US" sz="1200" b="0" i="0" u="none" strike="noStrike" cap="none">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Credits assigned to User</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8924235"/>
                  </a:ext>
                </a:extLst>
              </a:tr>
              <a:tr h="338680">
                <a:tc>
                  <a:txBody>
                    <a:bodyPr/>
                    <a:lstStyle/>
                    <a:p>
                      <a:pPr marL="0" marR="0" algn="ctr">
                        <a:lnSpc>
                          <a:spcPct val="107000"/>
                        </a:lnSpc>
                        <a:spcBef>
                          <a:spcPts val="0"/>
                        </a:spcBef>
                        <a:spcAft>
                          <a:spcPts val="0"/>
                        </a:spcAft>
                      </a:pPr>
                      <a:r>
                        <a:rPr lang="en-US" sz="1200" b="0" i="0" u="none" strike="noStrike" cap="none">
                          <a:solidFill>
                            <a:schemeClr val="bg2">
                              <a:lumMod val="75000"/>
                            </a:schemeClr>
                          </a:solidFill>
                          <a:latin typeface="Barlow Light"/>
                          <a:ea typeface="Times New Roman" panose="02020603050405020304" pitchFamily="18" charset="0"/>
                          <a:cs typeface="Calibri" panose="020F0502020204030204" pitchFamily="34" charset="0"/>
                          <a:sym typeface="Barlow Light"/>
                        </a:rPr>
                        <a:t>TN</a:t>
                      </a:r>
                      <a:endParaRPr lang="en-US" sz="1200" b="0" i="0" u="none" strike="noStrike" cap="none">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0" i="0" u="none" strike="noStrike" cap="none" dirty="0">
                          <a:solidFill>
                            <a:schemeClr val="bg2">
                              <a:lumMod val="75000"/>
                            </a:schemeClr>
                          </a:solidFill>
                          <a:latin typeface="Barlow Light"/>
                          <a:ea typeface="Times New Roman" panose="02020603050405020304" pitchFamily="18" charset="0"/>
                          <a:cs typeface="Calibri" panose="020F0502020204030204" pitchFamily="34" charset="0"/>
                          <a:sym typeface="Barlow Light"/>
                        </a:rPr>
                        <a:t>Default credits assigned to user</a:t>
                      </a:r>
                      <a:endParaRPr lang="en-US" sz="1200" b="0" i="0" u="none" strike="noStrike" cap="none" dirty="0">
                        <a:solidFill>
                          <a:schemeClr val="bg2">
                            <a:lumMod val="75000"/>
                          </a:schemeClr>
                        </a:solidFill>
                        <a:latin typeface="Barlow Light"/>
                        <a:ea typeface="DengXian" panose="02010600030101010101" pitchFamily="2" charset="-122"/>
                        <a:cs typeface="Times New Roman" panose="02020603050405020304" pitchFamily="18" charset="0"/>
                        <a:sym typeface="Barlow Ligh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084933"/>
                  </a:ext>
                </a:extLst>
              </a:tr>
            </a:tbl>
          </a:graphicData>
        </a:graphic>
      </p:graphicFrame>
    </p:spTree>
    <p:extLst>
      <p:ext uri="{BB962C8B-B14F-4D97-AF65-F5344CB8AC3E}">
        <p14:creationId xmlns:p14="http://schemas.microsoft.com/office/powerpoint/2010/main" val="418968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626700" y="620225"/>
            <a:ext cx="7433400" cy="55744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Costing ANALYSIS</a:t>
            </a:r>
            <a:endParaRPr sz="3600" dirty="0"/>
          </a:p>
        </p:txBody>
      </p:sp>
      <p:sp>
        <p:nvSpPr>
          <p:cNvPr id="92" name="Google Shape;92;p13"/>
          <p:cNvSpPr txBox="1">
            <a:spLocks noGrp="1"/>
          </p:cNvSpPr>
          <p:nvPr>
            <p:ph type="subTitle" idx="1"/>
          </p:nvPr>
        </p:nvSpPr>
        <p:spPr>
          <a:xfrm>
            <a:off x="365030" y="1380969"/>
            <a:ext cx="7433400" cy="329139"/>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600" dirty="0">
                <a:solidFill>
                  <a:schemeClr val="tx2">
                    <a:lumMod val="25000"/>
                  </a:schemeClr>
                </a:solidFill>
              </a:rPr>
              <a:t>Estimated Costs-</a:t>
            </a:r>
            <a:endParaRPr sz="1600" dirty="0">
              <a:solidFill>
                <a:schemeClr val="tx2">
                  <a:lumMod val="25000"/>
                </a:schemeClr>
              </a:solidFill>
            </a:endParaRPr>
          </a:p>
        </p:txBody>
      </p:sp>
      <p:graphicFrame>
        <p:nvGraphicFramePr>
          <p:cNvPr id="2" name="Table 1">
            <a:extLst>
              <a:ext uri="{FF2B5EF4-FFF2-40B4-BE49-F238E27FC236}">
                <a16:creationId xmlns:a16="http://schemas.microsoft.com/office/drawing/2014/main" id="{9409EA37-F8AD-4F85-A4CC-E21E3786FF1D}"/>
              </a:ext>
            </a:extLst>
          </p:cNvPr>
          <p:cNvGraphicFramePr>
            <a:graphicFrameLocks noGrp="1"/>
          </p:cNvGraphicFramePr>
          <p:nvPr>
            <p:extLst>
              <p:ext uri="{D42A27DB-BD31-4B8C-83A1-F6EECF244321}">
                <p14:modId xmlns:p14="http://schemas.microsoft.com/office/powerpoint/2010/main" val="82573601"/>
              </p:ext>
            </p:extLst>
          </p:nvPr>
        </p:nvGraphicFramePr>
        <p:xfrm>
          <a:off x="365030" y="1719006"/>
          <a:ext cx="3131695" cy="1407958"/>
        </p:xfrm>
        <a:graphic>
          <a:graphicData uri="http://schemas.openxmlformats.org/drawingml/2006/table">
            <a:tbl>
              <a:tblPr firstRow="1" firstCol="1" bandRow="1">
                <a:tableStyleId>{26EC5275-DAFC-4D1D-BB08-226AE4820BEA}</a:tableStyleId>
              </a:tblPr>
              <a:tblGrid>
                <a:gridCol w="2104787">
                  <a:extLst>
                    <a:ext uri="{9D8B030D-6E8A-4147-A177-3AD203B41FA5}">
                      <a16:colId xmlns:a16="http://schemas.microsoft.com/office/drawing/2014/main" val="1101169898"/>
                    </a:ext>
                  </a:extLst>
                </a:gridCol>
                <a:gridCol w="1026908">
                  <a:extLst>
                    <a:ext uri="{9D8B030D-6E8A-4147-A177-3AD203B41FA5}">
                      <a16:colId xmlns:a16="http://schemas.microsoft.com/office/drawing/2014/main" val="980730546"/>
                    </a:ext>
                  </a:extLst>
                </a:gridCol>
              </a:tblGrid>
              <a:tr h="162497">
                <a:tc>
                  <a:txBody>
                    <a:bodyPr/>
                    <a:lstStyle/>
                    <a:p>
                      <a:pPr marL="0" marR="0">
                        <a:lnSpc>
                          <a:spcPct val="107000"/>
                        </a:lnSpc>
                        <a:spcBef>
                          <a:spcPts val="0"/>
                        </a:spcBef>
                        <a:spcAft>
                          <a:spcPts val="0"/>
                        </a:spcAft>
                      </a:pPr>
                      <a:r>
                        <a:rPr lang="en-US" sz="1100" dirty="0">
                          <a:effectLst/>
                          <a:latin typeface="Barlow Light" panose="00000400000000000000" pitchFamily="2" charset="0"/>
                        </a:rPr>
                        <a:t>Hiring/Training </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latin typeface="Barlow Light" panose="00000400000000000000" pitchFamily="2" charset="0"/>
                        </a:rPr>
                        <a:t>$500</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59015620"/>
                  </a:ext>
                </a:extLst>
              </a:tr>
              <a:tr h="341884">
                <a:tc>
                  <a:txBody>
                    <a:bodyPr/>
                    <a:lstStyle/>
                    <a:p>
                      <a:pPr marL="0" marR="0">
                        <a:lnSpc>
                          <a:spcPct val="107000"/>
                        </a:lnSpc>
                        <a:spcBef>
                          <a:spcPts val="0"/>
                        </a:spcBef>
                        <a:spcAft>
                          <a:spcPts val="0"/>
                        </a:spcAft>
                      </a:pPr>
                      <a:r>
                        <a:rPr lang="en-US" sz="1100" dirty="0">
                          <a:effectLst/>
                          <a:latin typeface="Barlow Light" panose="00000400000000000000" pitchFamily="2" charset="0"/>
                        </a:rPr>
                        <a:t>Data Storage/Management @ $0.023/GB  </a:t>
                      </a:r>
                      <a:r>
                        <a:rPr lang="en-US" sz="1000" dirty="0">
                          <a:effectLst/>
                          <a:latin typeface="Barlow Light" panose="00000400000000000000" pitchFamily="2" charset="0"/>
                        </a:rPr>
                        <a:t>(AWS S3 database)</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100">
                          <a:effectLst/>
                          <a:latin typeface="Barlow Light" panose="00000400000000000000" pitchFamily="2" charset="0"/>
                        </a:rPr>
                        <a:t>Around $2000</a:t>
                      </a:r>
                      <a:endParaRPr lang="en-US" sz="110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99791295"/>
                  </a:ext>
                </a:extLst>
              </a:tr>
              <a:tr h="162497">
                <a:tc>
                  <a:txBody>
                    <a:bodyPr/>
                    <a:lstStyle/>
                    <a:p>
                      <a:pPr marL="0" marR="0">
                        <a:lnSpc>
                          <a:spcPct val="107000"/>
                        </a:lnSpc>
                        <a:spcBef>
                          <a:spcPts val="0"/>
                        </a:spcBef>
                        <a:spcAft>
                          <a:spcPts val="0"/>
                        </a:spcAft>
                      </a:pPr>
                      <a:r>
                        <a:rPr lang="en-US" sz="1100" dirty="0">
                          <a:effectLst/>
                          <a:latin typeface="Barlow Light" panose="00000400000000000000" pitchFamily="2" charset="0"/>
                        </a:rPr>
                        <a:t>System Installation</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100">
                          <a:effectLst/>
                          <a:latin typeface="Barlow Light" panose="00000400000000000000" pitchFamily="2" charset="0"/>
                        </a:rPr>
                        <a:t>$120</a:t>
                      </a:r>
                      <a:endParaRPr lang="en-US" sz="110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583277285"/>
                  </a:ext>
                </a:extLst>
              </a:tr>
              <a:tr h="578583">
                <a:tc>
                  <a:txBody>
                    <a:bodyPr/>
                    <a:lstStyle/>
                    <a:p>
                      <a:pPr marL="0" marR="0">
                        <a:lnSpc>
                          <a:spcPct val="107000"/>
                        </a:lnSpc>
                        <a:spcBef>
                          <a:spcPts val="0"/>
                        </a:spcBef>
                        <a:spcAft>
                          <a:spcPts val="0"/>
                        </a:spcAft>
                      </a:pPr>
                      <a:r>
                        <a:rPr lang="en-US" sz="1100" dirty="0">
                          <a:effectLst/>
                          <a:latin typeface="Barlow Light" panose="00000400000000000000" pitchFamily="2" charset="0"/>
                        </a:rPr>
                        <a:t>Computational power consumption (</a:t>
                      </a:r>
                      <a:r>
                        <a:rPr lang="en-US" sz="1000" dirty="0">
                          <a:effectLst/>
                          <a:latin typeface="Barlow Light" panose="00000400000000000000" pitchFamily="2" charset="0"/>
                        </a:rPr>
                        <a:t>avg power consumption </a:t>
                      </a:r>
                      <a:r>
                        <a:rPr lang="en-US" sz="1000" dirty="0" err="1">
                          <a:effectLst/>
                          <a:latin typeface="Barlow Light" panose="00000400000000000000" pitchFamily="2" charset="0"/>
                        </a:rPr>
                        <a:t>i.e</a:t>
                      </a:r>
                      <a:r>
                        <a:rPr lang="en-US" sz="1000" dirty="0">
                          <a:effectLst/>
                          <a:latin typeface="Barlow Light" panose="00000400000000000000" pitchFamily="2" charset="0"/>
                        </a:rPr>
                        <a:t>, 20.4 kwh)</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latin typeface="Barlow Light" panose="00000400000000000000" pitchFamily="2" charset="0"/>
                        </a:rPr>
                        <a:t>$660/year</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733553039"/>
                  </a:ext>
                </a:extLst>
              </a:tr>
              <a:tr h="162497">
                <a:tc>
                  <a:txBody>
                    <a:bodyPr/>
                    <a:lstStyle/>
                    <a:p>
                      <a:pPr marL="0" marR="0">
                        <a:lnSpc>
                          <a:spcPct val="107000"/>
                        </a:lnSpc>
                        <a:spcBef>
                          <a:spcPts val="0"/>
                        </a:spcBef>
                        <a:spcAft>
                          <a:spcPts val="0"/>
                        </a:spcAft>
                      </a:pPr>
                      <a:r>
                        <a:rPr lang="en-US" sz="1100" dirty="0">
                          <a:effectLst/>
                          <a:latin typeface="Barlow Light" panose="00000400000000000000" pitchFamily="2" charset="0"/>
                        </a:rPr>
                        <a:t>Solar-Panel </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latin typeface="Barlow Light" panose="00000400000000000000" pitchFamily="2" charset="0"/>
                        </a:rPr>
                        <a:t>$25 per panel</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664665809"/>
                  </a:ext>
                </a:extLst>
              </a:tr>
            </a:tbl>
          </a:graphicData>
        </a:graphic>
      </p:graphicFrame>
      <p:graphicFrame>
        <p:nvGraphicFramePr>
          <p:cNvPr id="3" name="Table 2">
            <a:extLst>
              <a:ext uri="{FF2B5EF4-FFF2-40B4-BE49-F238E27FC236}">
                <a16:creationId xmlns:a16="http://schemas.microsoft.com/office/drawing/2014/main" id="{7B114B12-4DD8-4952-979D-1702AA299B49}"/>
              </a:ext>
            </a:extLst>
          </p:cNvPr>
          <p:cNvGraphicFramePr>
            <a:graphicFrameLocks noGrp="1"/>
          </p:cNvGraphicFramePr>
          <p:nvPr>
            <p:extLst>
              <p:ext uri="{D42A27DB-BD31-4B8C-83A1-F6EECF244321}">
                <p14:modId xmlns:p14="http://schemas.microsoft.com/office/powerpoint/2010/main" val="2549138093"/>
              </p:ext>
            </p:extLst>
          </p:nvPr>
        </p:nvGraphicFramePr>
        <p:xfrm>
          <a:off x="365030" y="3520559"/>
          <a:ext cx="4441372" cy="1259205"/>
        </p:xfrm>
        <a:graphic>
          <a:graphicData uri="http://schemas.openxmlformats.org/drawingml/2006/table">
            <a:tbl>
              <a:tblPr firstRow="1" firstCol="1" bandRow="1">
                <a:tableStyleId>{26EC5275-DAFC-4D1D-BB08-226AE4820BEA}</a:tableStyleId>
              </a:tblPr>
              <a:tblGrid>
                <a:gridCol w="1462543">
                  <a:extLst>
                    <a:ext uri="{9D8B030D-6E8A-4147-A177-3AD203B41FA5}">
                      <a16:colId xmlns:a16="http://schemas.microsoft.com/office/drawing/2014/main" val="1238963943"/>
                    </a:ext>
                  </a:extLst>
                </a:gridCol>
                <a:gridCol w="2978829">
                  <a:extLst>
                    <a:ext uri="{9D8B030D-6E8A-4147-A177-3AD203B41FA5}">
                      <a16:colId xmlns:a16="http://schemas.microsoft.com/office/drawing/2014/main" val="2831331476"/>
                    </a:ext>
                  </a:extLst>
                </a:gridCol>
              </a:tblGrid>
              <a:tr h="357251">
                <a:tc>
                  <a:txBody>
                    <a:bodyPr/>
                    <a:lstStyle/>
                    <a:p>
                      <a:pPr marL="0" marR="0" algn="l" rtl="0">
                        <a:lnSpc>
                          <a:spcPct val="107000"/>
                        </a:lnSpc>
                        <a:spcBef>
                          <a:spcPts val="0"/>
                        </a:spcBef>
                        <a:spcAft>
                          <a:spcPts val="0"/>
                        </a:spcAft>
                        <a:buClr>
                          <a:srgbClr val="000000"/>
                        </a:buClr>
                        <a:buFont typeface="Arial"/>
                      </a:pPr>
                      <a:r>
                        <a:rPr lang="en-US" sz="1100" b="0" i="0" u="none" strike="noStrike" cap="none" dirty="0">
                          <a:solidFill>
                            <a:srgbClr val="000000"/>
                          </a:solidFill>
                          <a:effectLst/>
                          <a:latin typeface="Barlow Light" panose="00000400000000000000" pitchFamily="2" charset="0"/>
                          <a:cs typeface="Arial"/>
                          <a:sym typeface="Arial"/>
                        </a:rPr>
                        <a:t>Increased storage cost:</a:t>
                      </a:r>
                      <a:endParaRPr lang="en-US" sz="1100" b="0" i="0" u="none" strike="noStrike" cap="none" dirty="0">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tc>
                  <a:txBody>
                    <a:bodyPr/>
                    <a:lstStyle/>
                    <a:p>
                      <a:pPr marL="0" marR="0" algn="l" rtl="0">
                        <a:lnSpc>
                          <a:spcPct val="107000"/>
                        </a:lnSpc>
                        <a:spcBef>
                          <a:spcPts val="0"/>
                        </a:spcBef>
                        <a:spcAft>
                          <a:spcPts val="0"/>
                        </a:spcAft>
                        <a:buClr>
                          <a:srgbClr val="000000"/>
                        </a:buClr>
                        <a:buFont typeface="Arial"/>
                      </a:pPr>
                      <a:r>
                        <a:rPr lang="en-US" sz="1100" b="0" i="0" u="none" strike="noStrike" cap="none">
                          <a:solidFill>
                            <a:srgbClr val="000000"/>
                          </a:solidFill>
                          <a:effectLst/>
                          <a:latin typeface="Barlow Light" panose="00000400000000000000" pitchFamily="2" charset="0"/>
                          <a:cs typeface="Arial"/>
                          <a:sym typeface="Arial"/>
                        </a:rPr>
                        <a:t>$0.023/GB</a:t>
                      </a:r>
                      <a:endParaRPr lang="en-US" sz="1100" b="0" i="0" u="none" strike="noStrike" cap="none">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517698928"/>
                  </a:ext>
                </a:extLst>
              </a:tr>
              <a:tr h="544703">
                <a:tc>
                  <a:txBody>
                    <a:bodyPr/>
                    <a:lstStyle/>
                    <a:p>
                      <a:pPr marL="0" marR="0" algn="l" rtl="0">
                        <a:lnSpc>
                          <a:spcPct val="107000"/>
                        </a:lnSpc>
                        <a:spcBef>
                          <a:spcPts val="0"/>
                        </a:spcBef>
                        <a:spcAft>
                          <a:spcPts val="0"/>
                        </a:spcAft>
                        <a:buClr>
                          <a:srgbClr val="000000"/>
                        </a:buClr>
                        <a:buFont typeface="Arial"/>
                      </a:pPr>
                      <a:r>
                        <a:rPr lang="en-US" sz="1100" b="0" i="0" u="none" strike="noStrike" cap="none" dirty="0">
                          <a:solidFill>
                            <a:srgbClr val="000000"/>
                          </a:solidFill>
                          <a:effectLst/>
                          <a:latin typeface="Barlow Light" panose="00000400000000000000" pitchFamily="2" charset="0"/>
                          <a:cs typeface="Arial"/>
                          <a:sym typeface="Arial"/>
                        </a:rPr>
                        <a:t>System update cost:</a:t>
                      </a:r>
                      <a:endParaRPr lang="en-US" sz="1100" b="0" i="0" u="none" strike="noStrike" cap="none" dirty="0">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tc>
                  <a:txBody>
                    <a:bodyPr/>
                    <a:lstStyle/>
                    <a:p>
                      <a:pPr marL="0" marR="0" algn="l" rtl="0">
                        <a:lnSpc>
                          <a:spcPct val="107000"/>
                        </a:lnSpc>
                        <a:spcBef>
                          <a:spcPts val="0"/>
                        </a:spcBef>
                        <a:spcAft>
                          <a:spcPts val="0"/>
                        </a:spcAft>
                        <a:buClr>
                          <a:srgbClr val="000000"/>
                        </a:buClr>
                        <a:buFont typeface="Arial"/>
                      </a:pPr>
                      <a:r>
                        <a:rPr lang="en-US" sz="1100" b="0" i="0" u="none" strike="noStrike" cap="none" dirty="0">
                          <a:solidFill>
                            <a:srgbClr val="000000"/>
                          </a:solidFill>
                          <a:effectLst/>
                          <a:latin typeface="Barlow Light" panose="00000400000000000000" pitchFamily="2" charset="0"/>
                          <a:cs typeface="Arial"/>
                          <a:sym typeface="Arial"/>
                        </a:rPr>
                        <a:t>Roughly $300 (This is the amount it takes to train a well performing Computer Vision model using cloud computing)</a:t>
                      </a:r>
                      <a:endParaRPr lang="en-US" sz="1100" b="0" i="0" u="none" strike="noStrike" cap="none" dirty="0">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4064043618"/>
                  </a:ext>
                </a:extLst>
              </a:tr>
              <a:tr h="357251">
                <a:tc>
                  <a:txBody>
                    <a:bodyPr/>
                    <a:lstStyle/>
                    <a:p>
                      <a:pPr marL="0" marR="0" algn="l" rtl="0">
                        <a:lnSpc>
                          <a:spcPct val="107000"/>
                        </a:lnSpc>
                        <a:spcBef>
                          <a:spcPts val="0"/>
                        </a:spcBef>
                        <a:spcAft>
                          <a:spcPts val="0"/>
                        </a:spcAft>
                        <a:buClr>
                          <a:srgbClr val="000000"/>
                        </a:buClr>
                        <a:buFont typeface="Arial"/>
                      </a:pPr>
                      <a:r>
                        <a:rPr lang="en-US" sz="1100" b="0" i="0" u="none" strike="noStrike" cap="none">
                          <a:solidFill>
                            <a:srgbClr val="000000"/>
                          </a:solidFill>
                          <a:effectLst/>
                          <a:latin typeface="Barlow Light" panose="00000400000000000000" pitchFamily="2" charset="0"/>
                          <a:cs typeface="Arial"/>
                          <a:sym typeface="Arial"/>
                        </a:rPr>
                        <a:t>System Integration cost:</a:t>
                      </a:r>
                      <a:endParaRPr lang="en-US" sz="1100" b="0" i="0" u="none" strike="noStrike" cap="none">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tc>
                  <a:txBody>
                    <a:bodyPr/>
                    <a:lstStyle/>
                    <a:p>
                      <a:pPr marL="0" marR="0" algn="l" rtl="0">
                        <a:lnSpc>
                          <a:spcPct val="107000"/>
                        </a:lnSpc>
                        <a:spcBef>
                          <a:spcPts val="0"/>
                        </a:spcBef>
                        <a:spcAft>
                          <a:spcPts val="0"/>
                        </a:spcAft>
                        <a:buClr>
                          <a:srgbClr val="000000"/>
                        </a:buClr>
                        <a:buFont typeface="Arial"/>
                      </a:pPr>
                      <a:r>
                        <a:rPr lang="en-US" sz="1100" b="0" i="0" u="none" strike="noStrike" cap="none" dirty="0">
                          <a:solidFill>
                            <a:srgbClr val="000000"/>
                          </a:solidFill>
                          <a:effectLst/>
                          <a:latin typeface="Barlow Light" panose="00000400000000000000" pitchFamily="2" charset="0"/>
                          <a:cs typeface="Arial"/>
                          <a:sym typeface="Arial"/>
                        </a:rPr>
                        <a:t>$100 (based on requirements)</a:t>
                      </a:r>
                      <a:endParaRPr lang="en-US" sz="1100" b="0" i="0" u="none" strike="noStrike" cap="none" dirty="0">
                        <a:solidFill>
                          <a:srgbClr val="000000"/>
                        </a:solidFill>
                        <a:effectLst/>
                        <a:latin typeface="Barlow Light" panose="00000400000000000000" pitchFamily="2" charset="0"/>
                        <a:ea typeface="DengXian" panose="02010600030101010101" pitchFamily="2" charset="-122"/>
                        <a:cs typeface="Arial"/>
                        <a:sym typeface="Arial"/>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996687485"/>
                  </a:ext>
                </a:extLst>
              </a:tr>
            </a:tbl>
          </a:graphicData>
        </a:graphic>
      </p:graphicFrame>
      <p:sp>
        <p:nvSpPr>
          <p:cNvPr id="8" name="Google Shape;92;p13">
            <a:extLst>
              <a:ext uri="{FF2B5EF4-FFF2-40B4-BE49-F238E27FC236}">
                <a16:creationId xmlns:a16="http://schemas.microsoft.com/office/drawing/2014/main" id="{610BCB1B-F4B3-4E31-930B-0C7784BA3B6F}"/>
              </a:ext>
            </a:extLst>
          </p:cNvPr>
          <p:cNvSpPr txBox="1">
            <a:spLocks/>
          </p:cNvSpPr>
          <p:nvPr/>
        </p:nvSpPr>
        <p:spPr>
          <a:xfrm>
            <a:off x="365030" y="3208719"/>
            <a:ext cx="4767492" cy="3291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dk2"/>
              </a:buClr>
              <a:buSzPts val="2400"/>
              <a:buFont typeface="Barlow Light"/>
              <a:buNone/>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marL="0" indent="0">
              <a:spcAft>
                <a:spcPts val="800"/>
              </a:spcAft>
            </a:pPr>
            <a:r>
              <a:rPr lang="en-US" sz="1600" dirty="0">
                <a:solidFill>
                  <a:schemeClr val="tx2">
                    <a:lumMod val="25000"/>
                  </a:schemeClr>
                </a:solidFill>
              </a:rPr>
              <a:t>Estimated Workflow Updates Costs-</a:t>
            </a:r>
          </a:p>
        </p:txBody>
      </p:sp>
      <p:pic>
        <p:nvPicPr>
          <p:cNvPr id="10" name="Picture 9">
            <a:extLst>
              <a:ext uri="{FF2B5EF4-FFF2-40B4-BE49-F238E27FC236}">
                <a16:creationId xmlns:a16="http://schemas.microsoft.com/office/drawing/2014/main" id="{F723146C-88C7-48C1-BB39-0FE58003B9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0142" y="3250122"/>
            <a:ext cx="3586213" cy="1821664"/>
          </a:xfrm>
          <a:prstGeom prst="rect">
            <a:avLst/>
          </a:prstGeom>
          <a:noFill/>
          <a:ln>
            <a:noFill/>
          </a:ln>
        </p:spPr>
      </p:pic>
      <p:sp>
        <p:nvSpPr>
          <p:cNvPr id="22" name="Google Shape;92;p13">
            <a:extLst>
              <a:ext uri="{FF2B5EF4-FFF2-40B4-BE49-F238E27FC236}">
                <a16:creationId xmlns:a16="http://schemas.microsoft.com/office/drawing/2014/main" id="{03932B97-BE98-4C87-9555-0027E8C41765}"/>
              </a:ext>
            </a:extLst>
          </p:cNvPr>
          <p:cNvSpPr txBox="1">
            <a:spLocks/>
          </p:cNvSpPr>
          <p:nvPr/>
        </p:nvSpPr>
        <p:spPr>
          <a:xfrm>
            <a:off x="5260853" y="1110532"/>
            <a:ext cx="2255498" cy="540874"/>
          </a:xfrm>
          <a:prstGeom prst="ellipse">
            <a:avLst/>
          </a:prstGeom>
          <a:solidFill>
            <a:srgbClr val="346A7C"/>
          </a:solidFill>
          <a:ln w="19050">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dk2"/>
              </a:buClr>
              <a:buSzPts val="2400"/>
              <a:buFont typeface="Barlow Light"/>
              <a:buNone/>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marL="0" indent="0">
              <a:spcAft>
                <a:spcPts val="800"/>
              </a:spcAft>
            </a:pPr>
            <a:r>
              <a:rPr lang="en-US" sz="1400" b="1" dirty="0">
                <a:solidFill>
                  <a:schemeClr val="bg1"/>
                </a:solidFill>
              </a:rPr>
              <a:t>Cost Benefit Analysis</a:t>
            </a:r>
          </a:p>
        </p:txBody>
      </p:sp>
      <p:cxnSp>
        <p:nvCxnSpPr>
          <p:cNvPr id="17" name="Connector: Elbow 16">
            <a:extLst>
              <a:ext uri="{FF2B5EF4-FFF2-40B4-BE49-F238E27FC236}">
                <a16:creationId xmlns:a16="http://schemas.microsoft.com/office/drawing/2014/main" id="{0E612C0D-200D-4378-88B2-5AEB3AA46D75}"/>
              </a:ext>
            </a:extLst>
          </p:cNvPr>
          <p:cNvCxnSpPr>
            <a:cxnSpLocks/>
            <a:stCxn id="2" idx="3"/>
          </p:cNvCxnSpPr>
          <p:nvPr/>
        </p:nvCxnSpPr>
        <p:spPr>
          <a:xfrm flipV="1">
            <a:off x="3496725" y="2348609"/>
            <a:ext cx="456954" cy="74376"/>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Connector: Elbow 22">
            <a:extLst>
              <a:ext uri="{FF2B5EF4-FFF2-40B4-BE49-F238E27FC236}">
                <a16:creationId xmlns:a16="http://schemas.microsoft.com/office/drawing/2014/main" id="{04A8F16E-FA98-4AD9-ADE9-2DF4F85E86E9}"/>
              </a:ext>
            </a:extLst>
          </p:cNvPr>
          <p:cNvCxnSpPr>
            <a:cxnSpLocks/>
            <a:stCxn id="3" idx="3"/>
          </p:cNvCxnSpPr>
          <p:nvPr/>
        </p:nvCxnSpPr>
        <p:spPr>
          <a:xfrm flipV="1">
            <a:off x="4806402" y="2978211"/>
            <a:ext cx="326120" cy="1171950"/>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Connector: Elbow 26">
            <a:extLst>
              <a:ext uri="{FF2B5EF4-FFF2-40B4-BE49-F238E27FC236}">
                <a16:creationId xmlns:a16="http://schemas.microsoft.com/office/drawing/2014/main" id="{3802CCAD-A329-4012-869F-B59889B4322F}"/>
              </a:ext>
            </a:extLst>
          </p:cNvPr>
          <p:cNvCxnSpPr>
            <a:cxnSpLocks/>
            <a:stCxn id="10" idx="1"/>
          </p:cNvCxnSpPr>
          <p:nvPr/>
        </p:nvCxnSpPr>
        <p:spPr>
          <a:xfrm rot="10800000">
            <a:off x="5132522" y="3035194"/>
            <a:ext cx="257620" cy="1125761"/>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5" name="Picture 4">
            <a:extLst>
              <a:ext uri="{FF2B5EF4-FFF2-40B4-BE49-F238E27FC236}">
                <a16:creationId xmlns:a16="http://schemas.microsoft.com/office/drawing/2014/main" id="{2D81B8C2-0DB7-4F3D-8018-C96BC00B505A}"/>
              </a:ext>
            </a:extLst>
          </p:cNvPr>
          <p:cNvPicPr>
            <a:picLocks noChangeAspect="1"/>
          </p:cNvPicPr>
          <p:nvPr/>
        </p:nvPicPr>
        <p:blipFill>
          <a:blip r:embed="rId4"/>
          <a:stretch>
            <a:fillRect/>
          </a:stretch>
        </p:blipFill>
        <p:spPr>
          <a:xfrm>
            <a:off x="3953678" y="1651407"/>
            <a:ext cx="5116181" cy="13250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ctrTitle" idx="4294967295"/>
          </p:nvPr>
        </p:nvSpPr>
        <p:spPr>
          <a:xfrm>
            <a:off x="624016" y="848015"/>
            <a:ext cx="8127335"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solidFill>
                  <a:schemeClr val="accent1"/>
                </a:solidFill>
              </a:rPr>
              <a:t>30% Cheaper</a:t>
            </a:r>
            <a:r>
              <a:rPr lang="en-US" sz="4800" dirty="0">
                <a:solidFill>
                  <a:schemeClr val="accent1"/>
                </a:solidFill>
              </a:rPr>
              <a:t> </a:t>
            </a:r>
            <a:r>
              <a:rPr lang="en" sz="4800" dirty="0">
                <a:solidFill>
                  <a:schemeClr val="accent1"/>
                </a:solidFill>
              </a:rPr>
              <a:t>than Utility E</a:t>
            </a:r>
            <a:r>
              <a:rPr lang="en-US" sz="4800" dirty="0">
                <a:solidFill>
                  <a:schemeClr val="accent1"/>
                </a:solidFill>
              </a:rPr>
              <a:t>l</a:t>
            </a:r>
            <a:r>
              <a:rPr lang="en" sz="4800" dirty="0">
                <a:solidFill>
                  <a:schemeClr val="accent1"/>
                </a:solidFill>
              </a:rPr>
              <a:t>ectricity</a:t>
            </a:r>
            <a:endParaRPr sz="4800" dirty="0">
              <a:solidFill>
                <a:schemeClr val="accent1"/>
              </a:solidFill>
            </a:endParaRPr>
          </a:p>
        </p:txBody>
      </p:sp>
      <p:sp>
        <p:nvSpPr>
          <p:cNvPr id="272" name="Google Shape;272;p26"/>
          <p:cNvSpPr txBox="1">
            <a:spLocks noGrp="1"/>
          </p:cNvSpPr>
          <p:nvPr>
            <p:ph type="subTitle" idx="4294967295"/>
          </p:nvPr>
        </p:nvSpPr>
        <p:spPr>
          <a:xfrm>
            <a:off x="855300" y="1794779"/>
            <a:ext cx="74334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400" dirty="0"/>
              <a:t>That’s a lot of money</a:t>
            </a:r>
            <a:endParaRPr sz="2400" dirty="0"/>
          </a:p>
        </p:txBody>
      </p:sp>
      <p:sp>
        <p:nvSpPr>
          <p:cNvPr id="273" name="Google Shape;273;p26"/>
          <p:cNvSpPr txBox="1">
            <a:spLocks noGrp="1"/>
          </p:cNvSpPr>
          <p:nvPr>
            <p:ph type="ctrTitle" idx="4294967295"/>
          </p:nvPr>
        </p:nvSpPr>
        <p:spPr>
          <a:xfrm>
            <a:off x="970984" y="3628193"/>
            <a:ext cx="74334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3"/>
                </a:solidFill>
              </a:rPr>
              <a:t>100%</a:t>
            </a:r>
            <a:endParaRPr sz="6000" dirty="0">
              <a:solidFill>
                <a:schemeClr val="accent3"/>
              </a:solidFill>
            </a:endParaRPr>
          </a:p>
        </p:txBody>
      </p:sp>
      <p:sp>
        <p:nvSpPr>
          <p:cNvPr id="274" name="Google Shape;274;p26"/>
          <p:cNvSpPr txBox="1">
            <a:spLocks noGrp="1"/>
          </p:cNvSpPr>
          <p:nvPr>
            <p:ph type="subTitle" idx="4294967295"/>
          </p:nvPr>
        </p:nvSpPr>
        <p:spPr>
          <a:xfrm>
            <a:off x="855300" y="4407251"/>
            <a:ext cx="74334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400" dirty="0"/>
              <a:t>Total success!</a:t>
            </a:r>
            <a:endParaRPr sz="2400" dirty="0"/>
          </a:p>
        </p:txBody>
      </p:sp>
      <p:sp>
        <p:nvSpPr>
          <p:cNvPr id="275" name="Google Shape;275;p26"/>
          <p:cNvSpPr txBox="1">
            <a:spLocks noGrp="1"/>
          </p:cNvSpPr>
          <p:nvPr>
            <p:ph type="ctrTitle" idx="4294967295"/>
          </p:nvPr>
        </p:nvSpPr>
        <p:spPr>
          <a:xfrm>
            <a:off x="855300" y="2206115"/>
            <a:ext cx="74334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2"/>
                </a:solidFill>
              </a:rPr>
              <a:t>2956.8 KW Power GENERATION DAILY @ASU</a:t>
            </a:r>
            <a:endParaRPr dirty="0">
              <a:solidFill>
                <a:schemeClr val="accent2"/>
              </a:solidFill>
            </a:endParaRPr>
          </a:p>
        </p:txBody>
      </p:sp>
      <p:sp>
        <p:nvSpPr>
          <p:cNvPr id="276" name="Google Shape;276;p26"/>
          <p:cNvSpPr txBox="1">
            <a:spLocks noGrp="1"/>
          </p:cNvSpPr>
          <p:nvPr>
            <p:ph type="subTitle" idx="4294967295"/>
          </p:nvPr>
        </p:nvSpPr>
        <p:spPr>
          <a:xfrm>
            <a:off x="855300" y="3101015"/>
            <a:ext cx="74334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dirty="0"/>
              <a:t>For</a:t>
            </a:r>
            <a:r>
              <a:rPr lang="en" sz="2400" dirty="0"/>
              <a:t> a lot of users</a:t>
            </a:r>
            <a:endParaRPr sz="2400" dirty="0"/>
          </a:p>
        </p:txBody>
      </p:sp>
      <p:sp>
        <p:nvSpPr>
          <p:cNvPr id="277" name="Google Shape;277;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POSSIBLE RISK</a:t>
            </a:r>
            <a:endParaRPr dirty="0"/>
          </a:p>
        </p:txBody>
      </p:sp>
      <p:sp>
        <p:nvSpPr>
          <p:cNvPr id="113" name="Google Shape;113;p16"/>
          <p:cNvSpPr txBox="1">
            <a:spLocks noGrp="1"/>
          </p:cNvSpPr>
          <p:nvPr>
            <p:ph type="body" idx="1"/>
          </p:nvPr>
        </p:nvSpPr>
        <p:spPr>
          <a:xfrm>
            <a:off x="851850" y="1384449"/>
            <a:ext cx="7440300" cy="2811300"/>
          </a:xfrm>
          <a:prstGeom prst="rect">
            <a:avLst/>
          </a:prstGeom>
        </p:spPr>
        <p:txBody>
          <a:bodyPr spcFirstLastPara="1" wrap="square" lIns="0" tIns="0" rIns="0" bIns="0" anchor="t" anchorCtr="0">
            <a:noAutofit/>
          </a:bodyPr>
          <a:lstStyle/>
          <a:p>
            <a:pPr marL="171450" indent="-171450" algn="just">
              <a:lnSpc>
                <a:spcPct val="107000"/>
              </a:lnSpc>
            </a:pPr>
            <a:r>
              <a:rPr lang="en-US" sz="1400" b="1" dirty="0">
                <a:solidFill>
                  <a:srgbClr val="2E74B5"/>
                </a:solidFill>
                <a:effectLst/>
                <a:latin typeface="Barlow Light" panose="00000400000000000000" pitchFamily="2" charset="0"/>
                <a:ea typeface="DengXian" panose="02010600030101010101" pitchFamily="2" charset="-122"/>
                <a:cs typeface="Times New Roman" panose="02020603050405020304" pitchFamily="18" charset="0"/>
              </a:rPr>
              <a:t>Unexpected incentives and consequences</a:t>
            </a:r>
          </a:p>
          <a:p>
            <a:pPr marL="171450" indent="-171450" algn="just">
              <a:lnSpc>
                <a:spcPct val="107000"/>
              </a:lnSpc>
            </a:pPr>
            <a:endParaRPr lang="en-US" sz="1400" b="1" dirty="0">
              <a:solidFill>
                <a:srgbClr val="2E74B5"/>
              </a:solidFill>
              <a:latin typeface="Barlow Light" panose="00000400000000000000" pitchFamily="2" charset="0"/>
              <a:ea typeface="DengXian" panose="02010600030101010101" pitchFamily="2" charset="-122"/>
              <a:cs typeface="Times New Roman" panose="02020603050405020304" pitchFamily="18" charset="0"/>
            </a:endParaRPr>
          </a:p>
          <a:p>
            <a:pPr marL="228600" indent="-228600" algn="just">
              <a:lnSpc>
                <a:spcPct val="107000"/>
              </a:lnSpc>
              <a:buSzPct val="100000"/>
              <a:buFont typeface="+mj-lt"/>
              <a:buAutoNum type="arabicPeriod"/>
            </a:pP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Motivating </a:t>
            </a: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users </a:t>
            </a: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to participate in this program is challenging if the incentives  returns are not satisfactory as per user &amp; vice versa for keeping the plan profitable</a:t>
            </a: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 if more credits are distributed</a:t>
            </a:r>
            <a:endPar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endParaRPr>
          </a:p>
          <a:p>
            <a:pPr marL="0" indent="0" algn="just">
              <a:lnSpc>
                <a:spcPct val="107000"/>
              </a:lnSpc>
              <a:buSzPct val="150000"/>
              <a:buNone/>
            </a:pP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 </a:t>
            </a:r>
            <a:r>
              <a:rPr lang="en-US" sz="1100" b="1"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Solution</a:t>
            </a: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 B</a:t>
            </a: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ased on the current strategy to reduce parking fees, we will develop a questionnaire to understand the    impact of the amount and form of the incentive on student participation, to establish a highly viable incentive program</a:t>
            </a:r>
          </a:p>
          <a:p>
            <a:pPr marL="0" indent="0" algn="just">
              <a:lnSpc>
                <a:spcPct val="107000"/>
              </a:lnSpc>
              <a:buSzPct val="150000"/>
              <a:buNone/>
            </a:pPr>
            <a:endPar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endParaRPr>
          </a:p>
          <a:p>
            <a:pPr marL="228600" marR="0" indent="-228600" algn="just">
              <a:lnSpc>
                <a:spcPct val="107000"/>
              </a:lnSpc>
              <a:spcBef>
                <a:spcPts val="0"/>
              </a:spcBef>
              <a:spcAft>
                <a:spcPts val="0"/>
              </a:spcAft>
              <a:buSzPct val="100000"/>
              <a:buFont typeface="+mj-lt"/>
              <a:buAutoNum type="arabicPeriod" startAt="2"/>
            </a:pP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The </a:t>
            </a:r>
            <a:r>
              <a:rPr lang="en-US" sz="1100" i="1"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second possible</a:t>
            </a: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 unintended consequence is that the current activity reward is focused on reducing parking fee, but many students are not having cars, i.e., not using parking facility, which may affect their enthusiasm for their participation. </a:t>
            </a:r>
          </a:p>
          <a:p>
            <a:pPr marL="0" marR="0" indent="0" algn="just">
              <a:lnSpc>
                <a:spcPct val="107000"/>
              </a:lnSpc>
              <a:spcBef>
                <a:spcPts val="0"/>
              </a:spcBef>
              <a:spcAft>
                <a:spcPts val="0"/>
              </a:spcAft>
              <a:buSzPct val="100000"/>
              <a:buNone/>
            </a:pPr>
            <a:r>
              <a:rPr lang="en-US" sz="1100" b="1"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Solution</a:t>
            </a: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 W</a:t>
            </a: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ill gradually consider different types of incentives, expand the target group and improve everyone's enthusiasm for participation</a:t>
            </a:r>
          </a:p>
          <a:p>
            <a:pPr marL="0" marR="0" indent="0" algn="just">
              <a:lnSpc>
                <a:spcPct val="107000"/>
              </a:lnSpc>
              <a:spcBef>
                <a:spcPts val="0"/>
              </a:spcBef>
              <a:spcAft>
                <a:spcPts val="0"/>
              </a:spcAft>
              <a:buNone/>
            </a:pP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p>
            <a:pPr marL="285750" indent="-285750" algn="just">
              <a:lnSpc>
                <a:spcPct val="107000"/>
              </a:lnSpc>
            </a:pPr>
            <a:r>
              <a:rPr lang="en-US" sz="1400" b="1" dirty="0">
                <a:solidFill>
                  <a:srgbClr val="2E74B5"/>
                </a:solidFill>
                <a:effectLst/>
                <a:latin typeface="Barlow Light" panose="00000400000000000000" pitchFamily="2" charset="0"/>
                <a:ea typeface="DengXian" panose="02010600030101010101" pitchFamily="2" charset="-122"/>
                <a:cs typeface="Times New Roman" panose="02020603050405020304" pitchFamily="18" charset="0"/>
              </a:rPr>
              <a:t>Privacy and security issues</a:t>
            </a:r>
            <a:endParaRPr lang="en-US" sz="1400" dirty="0">
              <a:effectLst/>
              <a:latin typeface="Barlow Light" panose="00000400000000000000" pitchFamily="2" charset="0"/>
              <a:ea typeface="DengXian" panose="02010600030101010101" pitchFamily="2" charset="-122"/>
              <a:cs typeface="Times New Roman" panose="02020603050405020304" pitchFamily="18" charset="0"/>
            </a:endParaRPr>
          </a:p>
          <a:p>
            <a:pPr marL="0" indent="0" algn="just">
              <a:lnSpc>
                <a:spcPct val="107000"/>
              </a:lnSpc>
              <a:spcBef>
                <a:spcPts val="0"/>
              </a:spcBef>
              <a:buNone/>
            </a:pPr>
            <a:r>
              <a:rPr lang="en-US" sz="1100" dirty="0">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This program has few privacy issues because the information involved only includes the participants' personal information </a:t>
            </a:r>
            <a:r>
              <a:rPr lang="en-US" sz="1100" dirty="0">
                <a:solidFill>
                  <a:schemeClr val="tx1"/>
                </a:solidFill>
                <a:latin typeface="Barlow Light" panose="00000400000000000000" pitchFamily="2" charset="0"/>
                <a:ea typeface="DengXian" panose="02010600030101010101" pitchFamily="2" charset="-122"/>
                <a:cs typeface="Times New Roman" panose="02020603050405020304" pitchFamily="18" charset="0"/>
              </a:rPr>
              <a:t>and their activity records. However, we still pay great attention to privacy and security of the participants, such as not disclosing the participation records without the user's consent, and the participants cannot check the records of others.</a:t>
            </a:r>
          </a:p>
          <a:p>
            <a:pPr marL="76200" lvl="0" indent="0" algn="l" rtl="0">
              <a:spcBef>
                <a:spcPts val="0"/>
              </a:spcBef>
              <a:spcAft>
                <a:spcPts val="0"/>
              </a:spcAft>
              <a:buSzPts val="2400"/>
              <a:buNone/>
            </a:pPr>
            <a:endParaRPr lang="en-US" sz="1400" dirty="0">
              <a:latin typeface="Barlow Light" panose="00000400000000000000" pitchFamily="2" charset="0"/>
            </a:endParaRPr>
          </a:p>
        </p:txBody>
      </p:sp>
      <p:sp>
        <p:nvSpPr>
          <p:cNvPr id="114" name="Google Shape;114;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115" name="Google Shape;115;p16"/>
          <p:cNvGrpSpPr/>
          <p:nvPr/>
        </p:nvGrpSpPr>
        <p:grpSpPr>
          <a:xfrm>
            <a:off x="259022" y="538300"/>
            <a:ext cx="367686" cy="599441"/>
            <a:chOff x="6730350" y="2315900"/>
            <a:chExt cx="257700" cy="420100"/>
          </a:xfrm>
        </p:grpSpPr>
        <p:sp>
          <p:nvSpPr>
            <p:cNvPr id="116" name="Google Shape;116;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 name="Google Shape;117;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 name="Google Shape;118;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 name="Google Shape;119;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 name="Google Shape;120;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2846402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24190B-F7A0-4528-BABC-CCB076A080B9}"/>
              </a:ext>
            </a:extLst>
          </p:cNvPr>
          <p:cNvSpPr>
            <a:spLocks noChangeArrowheads="1"/>
          </p:cNvSpPr>
          <p:nvPr/>
        </p:nvSpPr>
        <p:spPr bwMode="auto">
          <a:xfrm>
            <a:off x="111384" y="1157884"/>
            <a:ext cx="2239930" cy="3782949"/>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3988"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endParaRPr lang="zh-CN" altLang="en-US" sz="975"/>
          </a:p>
        </p:txBody>
      </p:sp>
      <p:sp>
        <p:nvSpPr>
          <p:cNvPr id="29" name="Title 13">
            <a:extLst>
              <a:ext uri="{FF2B5EF4-FFF2-40B4-BE49-F238E27FC236}">
                <a16:creationId xmlns:a16="http://schemas.microsoft.com/office/drawing/2014/main" id="{AF80891D-43C5-4C68-92A8-F7C292B6351B}"/>
              </a:ext>
            </a:extLst>
          </p:cNvPr>
          <p:cNvSpPr txBox="1">
            <a:spLocks/>
          </p:cNvSpPr>
          <p:nvPr/>
        </p:nvSpPr>
        <p:spPr>
          <a:xfrm>
            <a:off x="390698" y="523712"/>
            <a:ext cx="7886700" cy="387461"/>
          </a:xfrm>
          <a:prstGeom prst="rect">
            <a:avLst/>
          </a:prstGeom>
          <a:noFill/>
          <a:ln>
            <a:noFill/>
          </a:ln>
        </p:spPr>
        <p:txBody>
          <a:bodyPr spcFirstLastPara="1" wrap="square" lIns="0" tIns="0" rIns="0" bIns="0" anchor="b" anchorCtr="0">
            <a:noAutofit/>
          </a:bodyPr>
          <a:lstStyle>
            <a:lvl1pPr lvl="0" algn="l" defTabSz="914400" rtl="0" eaLnBrk="1" latinLnBrk="0" hangingPunct="1">
              <a:lnSpc>
                <a:spcPct val="90000"/>
              </a:lnSpc>
              <a:spcBef>
                <a:spcPts val="0"/>
              </a:spcBef>
              <a:spcAft>
                <a:spcPts val="0"/>
              </a:spcAft>
              <a:buClr>
                <a:schemeClr val="dk1"/>
              </a:buClr>
              <a:buSzPts val="3600"/>
              <a:buFont typeface="Bebas Neue"/>
              <a:buNone/>
              <a:defRPr sz="3600" kern="1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r>
              <a:rPr lang="en-US" dirty="0"/>
              <a:t>Scope and Future Enhancement </a:t>
            </a:r>
          </a:p>
        </p:txBody>
      </p:sp>
      <p:sp>
        <p:nvSpPr>
          <p:cNvPr id="30" name="TextBox 29">
            <a:extLst>
              <a:ext uri="{FF2B5EF4-FFF2-40B4-BE49-F238E27FC236}">
                <a16:creationId xmlns:a16="http://schemas.microsoft.com/office/drawing/2014/main" id="{8AD56845-2820-4C2F-910B-6FA4CDA026FD}"/>
              </a:ext>
            </a:extLst>
          </p:cNvPr>
          <p:cNvSpPr txBox="1"/>
          <p:nvPr/>
        </p:nvSpPr>
        <p:spPr>
          <a:xfrm>
            <a:off x="171833" y="1391275"/>
            <a:ext cx="2110324" cy="3228513"/>
          </a:xfrm>
          <a:prstGeom prst="rect">
            <a:avLst/>
          </a:prstGeom>
          <a:noFill/>
        </p:spPr>
        <p:txBody>
          <a:bodyPr wrap="square">
            <a:spAutoFit/>
          </a:bodyPr>
          <a:lstStyle/>
          <a:p>
            <a:pPr marL="214313" indent="-214313">
              <a:lnSpc>
                <a:spcPct val="120000"/>
              </a:lnSpc>
              <a:spcAft>
                <a:spcPts val="450"/>
              </a:spcAft>
              <a:buFont typeface="Wingdings" panose="05000000000000000000" pitchFamily="2" charset="2"/>
              <a:buChar char="q"/>
            </a:pPr>
            <a:r>
              <a:rPr lang="en-US" sz="1100" dirty="0">
                <a:latin typeface="Barlow Light" panose="00000400000000000000" pitchFamily="2" charset="0"/>
                <a:ea typeface="Times New Roman" panose="02020603050405020304" pitchFamily="18" charset="0"/>
                <a:cs typeface="Calibri" panose="020F0502020204030204" pitchFamily="34" charset="0"/>
              </a:rPr>
              <a:t>Installing solar panels on campus is a </a:t>
            </a:r>
            <a:r>
              <a:rPr lang="en-US" sz="1100" b="1" dirty="0">
                <a:latin typeface="Barlow Light" panose="00000400000000000000" pitchFamily="2" charset="0"/>
                <a:ea typeface="Times New Roman" panose="02020603050405020304" pitchFamily="18" charset="0"/>
                <a:cs typeface="Calibri" panose="020F0502020204030204" pitchFamily="34" charset="0"/>
              </a:rPr>
              <a:t>well-established project</a:t>
            </a:r>
            <a:r>
              <a:rPr lang="en-US" sz="1100" dirty="0">
                <a:latin typeface="Barlow Light" panose="00000400000000000000" pitchFamily="2" charset="0"/>
                <a:ea typeface="Times New Roman" panose="02020603050405020304" pitchFamily="18" charset="0"/>
                <a:cs typeface="Calibri" panose="020F0502020204030204" pitchFamily="34" charset="0"/>
              </a:rPr>
              <a:t> but Use of solar panels made of plastic is </a:t>
            </a:r>
            <a:r>
              <a:rPr lang="en-US" sz="1100" b="1" dirty="0">
                <a:latin typeface="Barlow Light" panose="00000400000000000000" pitchFamily="2" charset="0"/>
                <a:ea typeface="Times New Roman" panose="02020603050405020304" pitchFamily="18" charset="0"/>
                <a:cs typeface="Calibri" panose="020F0502020204030204" pitchFamily="34" charset="0"/>
              </a:rPr>
              <a:t>not yet widely available in the market</a:t>
            </a:r>
            <a:endParaRPr lang="en-US" sz="1100" dirty="0">
              <a:latin typeface="Barlow Light" panose="00000400000000000000" pitchFamily="2" charset="0"/>
              <a:ea typeface="Times New Roman" panose="02020603050405020304" pitchFamily="18" charset="0"/>
              <a:cs typeface="Calibri" panose="020F0502020204030204" pitchFamily="34" charset="0"/>
            </a:endParaRPr>
          </a:p>
          <a:p>
            <a:pPr marL="214313" indent="-214313">
              <a:lnSpc>
                <a:spcPct val="120000"/>
              </a:lnSpc>
              <a:spcAft>
                <a:spcPts val="450"/>
              </a:spcAft>
              <a:buFont typeface="Wingdings" panose="05000000000000000000" pitchFamily="2" charset="2"/>
              <a:buChar char="q"/>
            </a:pPr>
            <a:r>
              <a:rPr lang="en-US" sz="1100" dirty="0">
                <a:latin typeface="Barlow Light" panose="00000400000000000000" pitchFamily="2" charset="0"/>
                <a:ea typeface="Times New Roman" panose="02020603050405020304" pitchFamily="18" charset="0"/>
                <a:cs typeface="Calibri" panose="020F0502020204030204" pitchFamily="34" charset="0"/>
              </a:rPr>
              <a:t>During the program's implementation, we will continue to observe the </a:t>
            </a:r>
            <a:r>
              <a:rPr lang="en-US" sz="1100" b="1" dirty="0">
                <a:latin typeface="Barlow Light" panose="00000400000000000000" pitchFamily="2" charset="0"/>
                <a:ea typeface="Times New Roman" panose="02020603050405020304" pitchFamily="18" charset="0"/>
                <a:cs typeface="Calibri" panose="020F0502020204030204" pitchFamily="34" charset="0"/>
              </a:rPr>
              <a:t>actual effect and feedback of the plastic solar panels </a:t>
            </a:r>
            <a:r>
              <a:rPr lang="en-US" sz="1100" dirty="0">
                <a:latin typeface="Barlow Light" panose="00000400000000000000" pitchFamily="2" charset="0"/>
                <a:ea typeface="Times New Roman" panose="02020603050405020304" pitchFamily="18" charset="0"/>
                <a:cs typeface="Calibri" panose="020F0502020204030204" pitchFamily="34" charset="0"/>
              </a:rPr>
              <a:t>in the market and the </a:t>
            </a:r>
            <a:r>
              <a:rPr lang="en-US" sz="1100" b="1" dirty="0">
                <a:latin typeface="Barlow Light" panose="00000400000000000000" pitchFamily="2" charset="0"/>
                <a:ea typeface="Times New Roman" panose="02020603050405020304" pitchFamily="18" charset="0"/>
                <a:cs typeface="Calibri" panose="020F0502020204030204" pitchFamily="34" charset="0"/>
              </a:rPr>
              <a:t>current incentive policy </a:t>
            </a:r>
            <a:r>
              <a:rPr lang="en-US" sz="1100" dirty="0">
                <a:latin typeface="Barlow Light" panose="00000400000000000000" pitchFamily="2" charset="0"/>
                <a:ea typeface="Times New Roman" panose="02020603050405020304" pitchFamily="18" charset="0"/>
                <a:cs typeface="Calibri" panose="020F0502020204030204" pitchFamily="34" charset="0"/>
              </a:rPr>
              <a:t>on the campus to adjust our scope.</a:t>
            </a:r>
            <a:r>
              <a:rPr lang="en-US" sz="1100" dirty="0">
                <a:latin typeface="Barlow Light" panose="00000400000000000000" pitchFamily="2" charset="0"/>
                <a:ea typeface="等线" panose="02010600030101010101" pitchFamily="2" charset="-122"/>
                <a:cs typeface="Times New Roman" panose="02020603050405020304" pitchFamily="18" charset="0"/>
              </a:rPr>
              <a:t> </a:t>
            </a:r>
            <a:endParaRPr lang="en-US" sz="1100" dirty="0">
              <a:latin typeface="Barlow Light" panose="00000400000000000000" pitchFamily="2" charset="0"/>
              <a:ea typeface="Times New Roman" panose="02020603050405020304" pitchFamily="18" charset="0"/>
              <a:cs typeface="Calibri" panose="020F0502020204030204" pitchFamily="34" charset="0"/>
            </a:endParaRPr>
          </a:p>
          <a:p>
            <a:pPr>
              <a:lnSpc>
                <a:spcPct val="107000"/>
              </a:lnSpc>
            </a:pPr>
            <a:endParaRPr lang="en-US" sz="1100" dirty="0">
              <a:latin typeface="Barlow Light" panose="00000400000000000000" pitchFamily="2" charset="0"/>
              <a:ea typeface="Times New Roman" panose="02020603050405020304" pitchFamily="18" charset="0"/>
              <a:cs typeface="Calibri" panose="020F0502020204030204" pitchFamily="34" charset="0"/>
            </a:endParaRPr>
          </a:p>
        </p:txBody>
      </p:sp>
      <p:sp>
        <p:nvSpPr>
          <p:cNvPr id="34" name="TextBox 33">
            <a:extLst>
              <a:ext uri="{FF2B5EF4-FFF2-40B4-BE49-F238E27FC236}">
                <a16:creationId xmlns:a16="http://schemas.microsoft.com/office/drawing/2014/main" id="{6510DE97-2E2E-4920-8109-255018C23E22}"/>
              </a:ext>
            </a:extLst>
          </p:cNvPr>
          <p:cNvSpPr txBox="1"/>
          <p:nvPr/>
        </p:nvSpPr>
        <p:spPr>
          <a:xfrm>
            <a:off x="2411763" y="884672"/>
            <a:ext cx="6389308" cy="276999"/>
          </a:xfrm>
          <a:prstGeom prst="rect">
            <a:avLst/>
          </a:prstGeom>
          <a:solidFill>
            <a:schemeClr val="bg1">
              <a:lumMod val="85000"/>
            </a:schemeClr>
          </a:solidFill>
        </p:spPr>
        <p:txBody>
          <a:bodyPr wrap="square">
            <a:spAutoFit/>
          </a:bodyPr>
          <a:lstStyle/>
          <a:p>
            <a:pPr algn="ctr"/>
            <a:r>
              <a:rPr lang="en-US" sz="1200" b="1" i="1" dirty="0">
                <a:latin typeface="Barlow Light" panose="00000400000000000000" pitchFamily="2" charset="0"/>
                <a:ea typeface="等线" panose="02010600030101010101" pitchFamily="2" charset="-122"/>
                <a:cs typeface="Times New Roman" panose="02020603050405020304" pitchFamily="18" charset="0"/>
              </a:rPr>
              <a:t>Future Enhancements To Increase Its Usability Among Its Users</a:t>
            </a:r>
            <a:endParaRPr lang="en-US" sz="1200" b="1" i="1" dirty="0">
              <a:latin typeface="Barlow Light" panose="00000400000000000000" pitchFamily="2" charset="0"/>
            </a:endParaRPr>
          </a:p>
        </p:txBody>
      </p:sp>
      <p:sp>
        <p:nvSpPr>
          <p:cNvPr id="42" name="TextBox 41">
            <a:extLst>
              <a:ext uri="{FF2B5EF4-FFF2-40B4-BE49-F238E27FC236}">
                <a16:creationId xmlns:a16="http://schemas.microsoft.com/office/drawing/2014/main" id="{FC4AD43F-C928-47DA-857A-DD831BA03A62}"/>
              </a:ext>
            </a:extLst>
          </p:cNvPr>
          <p:cNvSpPr txBox="1"/>
          <p:nvPr/>
        </p:nvSpPr>
        <p:spPr>
          <a:xfrm>
            <a:off x="2411764" y="1157884"/>
            <a:ext cx="6389308" cy="2089033"/>
          </a:xfrm>
          <a:prstGeom prst="rect">
            <a:avLst/>
          </a:prstGeom>
          <a:solidFill>
            <a:schemeClr val="accent2">
              <a:lumMod val="20000"/>
              <a:lumOff val="80000"/>
            </a:schemeClr>
          </a:solidFill>
        </p:spPr>
        <p:txBody>
          <a:bodyPr wrap="square">
            <a:spAutoFit/>
          </a:bodyPr>
          <a:lstStyle/>
          <a:p>
            <a:pPr marL="171450" indent="-171450" algn="just">
              <a:lnSpc>
                <a:spcPct val="110000"/>
              </a:lnSpc>
              <a:spcAft>
                <a:spcPts val="450"/>
              </a:spcAft>
              <a:buFont typeface="Courier New" panose="02070309020205020404" pitchFamily="49" charset="0"/>
              <a:buChar char="o"/>
            </a:pPr>
            <a:r>
              <a:rPr lang="en-US" sz="1000" b="1" dirty="0">
                <a:latin typeface="Barlow Light" panose="00000400000000000000" pitchFamily="2" charset="0"/>
                <a:ea typeface="等线" panose="02010600030101010101" pitchFamily="2" charset="-122"/>
                <a:cs typeface="Times New Roman" panose="02020603050405020304" pitchFamily="18" charset="0"/>
              </a:rPr>
              <a:t>Extend the scope of credit point distribution </a:t>
            </a:r>
            <a:r>
              <a:rPr lang="en-US" sz="1000" dirty="0">
                <a:latin typeface="Barlow Light" panose="00000400000000000000" pitchFamily="2" charset="0"/>
                <a:ea typeface="等线" panose="02010600030101010101" pitchFamily="2" charset="-122"/>
                <a:cs typeface="Times New Roman" panose="02020603050405020304" pitchFamily="18" charset="0"/>
              </a:rPr>
              <a:t>beyond parking lot facility;</a:t>
            </a:r>
          </a:p>
          <a:p>
            <a:pPr marL="214313" indent="-214313" algn="just">
              <a:lnSpc>
                <a:spcPct val="110000"/>
              </a:lnSpc>
              <a:spcAft>
                <a:spcPts val="450"/>
              </a:spcAft>
              <a:buFont typeface="Courier New" panose="02070309020205020404" pitchFamily="49" charset="0"/>
              <a:buChar char="o"/>
            </a:pPr>
            <a:r>
              <a:rPr lang="en-US" sz="1000" b="1" dirty="0">
                <a:latin typeface="Barlow Light" panose="00000400000000000000" pitchFamily="2" charset="0"/>
                <a:ea typeface="等线" panose="02010600030101010101" pitchFamily="2" charset="-122"/>
                <a:cs typeface="Times New Roman" panose="02020603050405020304" pitchFamily="18" charset="0"/>
              </a:rPr>
              <a:t>Add extensions in the recycling machine </a:t>
            </a:r>
            <a:r>
              <a:rPr lang="en-US" sz="1000" dirty="0">
                <a:latin typeface="Barlow Light" panose="00000400000000000000" pitchFamily="2" charset="0"/>
                <a:ea typeface="等线" panose="02010600030101010101" pitchFamily="2" charset="-122"/>
                <a:cs typeface="Times New Roman" panose="02020603050405020304" pitchFamily="18" charset="0"/>
              </a:rPr>
              <a:t>to identify the recycling waste better and reduce the chance of False positive cases</a:t>
            </a:r>
          </a:p>
          <a:p>
            <a:pPr marL="214313" lvl="4" indent="-214313" algn="just">
              <a:lnSpc>
                <a:spcPct val="110000"/>
              </a:lnSpc>
              <a:spcAft>
                <a:spcPts val="450"/>
              </a:spcAft>
              <a:buFont typeface="Courier New" panose="02070309020205020404" pitchFamily="49" charset="0"/>
              <a:buChar char="o"/>
            </a:pPr>
            <a:r>
              <a:rPr lang="en-US" sz="1000" b="1" dirty="0">
                <a:latin typeface="Barlow Light" panose="00000400000000000000" pitchFamily="2" charset="0"/>
                <a:ea typeface="等线" panose="02010600030101010101" pitchFamily="2" charset="-122"/>
                <a:cs typeface="Times New Roman" panose="02020603050405020304" pitchFamily="18" charset="0"/>
              </a:rPr>
              <a:t>Separate segregators inside recycling bin</a:t>
            </a:r>
            <a:r>
              <a:rPr lang="en-US" sz="1000" dirty="0">
                <a:latin typeface="Barlow Light" panose="00000400000000000000" pitchFamily="2" charset="0"/>
                <a:ea typeface="等线" panose="02010600030101010101" pitchFamily="2" charset="-122"/>
                <a:cs typeface="Times New Roman" panose="02020603050405020304" pitchFamily="18" charset="0"/>
              </a:rPr>
              <a:t> for each type of material being dumped into the same </a:t>
            </a:r>
          </a:p>
          <a:p>
            <a:pPr marL="214313" lvl="3" indent="-214313" algn="just">
              <a:lnSpc>
                <a:spcPct val="110000"/>
              </a:lnSpc>
              <a:spcAft>
                <a:spcPts val="450"/>
              </a:spcAft>
              <a:buFont typeface="Courier New" panose="02070309020205020404" pitchFamily="49" charset="0"/>
              <a:buChar char="o"/>
            </a:pPr>
            <a:r>
              <a:rPr lang="en-US" sz="1000" dirty="0">
                <a:latin typeface="Barlow Light" panose="00000400000000000000" pitchFamily="2" charset="0"/>
                <a:ea typeface="等线" panose="02010600030101010101" pitchFamily="2" charset="-122"/>
                <a:cs typeface="Times New Roman" panose="02020603050405020304" pitchFamily="18" charset="0"/>
              </a:rPr>
              <a:t>The </a:t>
            </a:r>
            <a:r>
              <a:rPr lang="en-US" sz="1000" b="1" dirty="0">
                <a:latin typeface="Barlow Light" panose="00000400000000000000" pitchFamily="2" charset="0"/>
                <a:ea typeface="等线" panose="02010600030101010101" pitchFamily="2" charset="-122"/>
                <a:cs typeface="Times New Roman" panose="02020603050405020304" pitchFamily="18" charset="0"/>
              </a:rPr>
              <a:t>recycling box would show updates about what item is missing and needed most </a:t>
            </a:r>
            <a:r>
              <a:rPr lang="en-US" sz="1000" dirty="0">
                <a:latin typeface="Barlow Light" panose="00000400000000000000" pitchFamily="2" charset="0"/>
                <a:ea typeface="等线" panose="02010600030101010101" pitchFamily="2" charset="-122"/>
                <a:cs typeface="Times New Roman" panose="02020603050405020304" pitchFamily="18" charset="0"/>
              </a:rPr>
              <a:t>and based on same credit point distribution algorithm would be changed, </a:t>
            </a:r>
          </a:p>
          <a:p>
            <a:pPr marL="214313" indent="-214313" algn="just">
              <a:lnSpc>
                <a:spcPct val="110000"/>
              </a:lnSpc>
              <a:spcAft>
                <a:spcPts val="450"/>
              </a:spcAft>
              <a:buFont typeface="Courier New" panose="02070309020205020404" pitchFamily="49" charset="0"/>
              <a:buChar char="o"/>
            </a:pPr>
            <a:r>
              <a:rPr lang="en-US" sz="1000" b="1" dirty="0">
                <a:latin typeface="Barlow Light" panose="00000400000000000000" pitchFamily="2" charset="0"/>
                <a:ea typeface="等线" panose="02010600030101010101" pitchFamily="2" charset="-122"/>
                <a:cs typeface="Times New Roman" panose="02020603050405020304" pitchFamily="18" charset="0"/>
              </a:rPr>
              <a:t>Automatic alert </a:t>
            </a:r>
            <a:r>
              <a:rPr lang="en-US" sz="1000" dirty="0">
                <a:latin typeface="Barlow Light" panose="00000400000000000000" pitchFamily="2" charset="0"/>
                <a:ea typeface="等线" panose="02010600030101010101" pitchFamily="2" charset="-122"/>
                <a:cs typeface="Times New Roman" panose="02020603050405020304" pitchFamily="18" charset="0"/>
              </a:rPr>
              <a:t>would be raised to the recycling waste team to pick the waste collected and empty the recycle bin as soon as possible</a:t>
            </a:r>
          </a:p>
          <a:p>
            <a:pPr marL="214313" indent="-214313" algn="just">
              <a:lnSpc>
                <a:spcPct val="110000"/>
              </a:lnSpc>
              <a:spcAft>
                <a:spcPts val="450"/>
              </a:spcAft>
              <a:buFont typeface="Courier New" panose="02070309020205020404" pitchFamily="49" charset="0"/>
              <a:buChar char="o"/>
            </a:pPr>
            <a:r>
              <a:rPr lang="en-US" sz="1000" b="1" dirty="0">
                <a:latin typeface="Barlow Light" panose="00000400000000000000" pitchFamily="2" charset="0"/>
                <a:ea typeface="等线" panose="02010600030101010101" pitchFamily="2" charset="-122"/>
                <a:cs typeface="Times New Roman" panose="02020603050405020304" pitchFamily="18" charset="0"/>
              </a:rPr>
              <a:t>Generating shareable E-certificates </a:t>
            </a:r>
            <a:r>
              <a:rPr lang="en-US" sz="1000" dirty="0">
                <a:latin typeface="Barlow Light" panose="00000400000000000000" pitchFamily="2" charset="0"/>
                <a:ea typeface="等线" panose="02010600030101010101" pitchFamily="2" charset="-122"/>
                <a:cs typeface="Times New Roman" panose="02020603050405020304" pitchFamily="18" charset="0"/>
              </a:rPr>
              <a:t>to give users a sense of pride and make them realize how their small step is making an impact</a:t>
            </a:r>
          </a:p>
        </p:txBody>
      </p:sp>
      <p:sp>
        <p:nvSpPr>
          <p:cNvPr id="16" name="TextBox 15">
            <a:extLst>
              <a:ext uri="{FF2B5EF4-FFF2-40B4-BE49-F238E27FC236}">
                <a16:creationId xmlns:a16="http://schemas.microsoft.com/office/drawing/2014/main" id="{BE38716B-F738-4D9B-8ED5-3550973BEF5C}"/>
              </a:ext>
            </a:extLst>
          </p:cNvPr>
          <p:cNvSpPr txBox="1"/>
          <p:nvPr/>
        </p:nvSpPr>
        <p:spPr>
          <a:xfrm>
            <a:off x="910798" y="874931"/>
            <a:ext cx="632395" cy="276999"/>
          </a:xfrm>
          <a:prstGeom prst="rect">
            <a:avLst/>
          </a:prstGeom>
          <a:solidFill>
            <a:schemeClr val="bg1">
              <a:lumMod val="85000"/>
            </a:schemeClr>
          </a:solidFill>
        </p:spPr>
        <p:txBody>
          <a:bodyPr wrap="square">
            <a:spAutoFit/>
          </a:bodyPr>
          <a:lstStyle/>
          <a:p>
            <a:pPr algn="ctr"/>
            <a:r>
              <a:rPr lang="en-US" sz="1200" b="1" i="1" dirty="0">
                <a:latin typeface="Barlow Light" panose="00000400000000000000" pitchFamily="2" charset="0"/>
                <a:ea typeface="等线" panose="02010600030101010101" pitchFamily="2" charset="-122"/>
                <a:cs typeface="Times New Roman" panose="02020603050405020304" pitchFamily="18" charset="0"/>
              </a:rPr>
              <a:t>Scope</a:t>
            </a:r>
            <a:endParaRPr lang="en-US" sz="1200" b="1" i="1" dirty="0">
              <a:latin typeface="Barlow Light" panose="00000400000000000000" pitchFamily="2" charset="0"/>
            </a:endParaRPr>
          </a:p>
        </p:txBody>
      </p:sp>
      <p:sp>
        <p:nvSpPr>
          <p:cNvPr id="10" name="TextBox 9">
            <a:extLst>
              <a:ext uri="{FF2B5EF4-FFF2-40B4-BE49-F238E27FC236}">
                <a16:creationId xmlns:a16="http://schemas.microsoft.com/office/drawing/2014/main" id="{2D302887-A5A7-4E1F-B45B-D151F0E8A14D}"/>
              </a:ext>
            </a:extLst>
          </p:cNvPr>
          <p:cNvSpPr txBox="1"/>
          <p:nvPr/>
        </p:nvSpPr>
        <p:spPr>
          <a:xfrm>
            <a:off x="2411763" y="3246917"/>
            <a:ext cx="3171343" cy="1727396"/>
          </a:xfrm>
          <a:prstGeom prst="rect">
            <a:avLst/>
          </a:prstGeom>
          <a:solidFill>
            <a:schemeClr val="accent2">
              <a:lumMod val="20000"/>
              <a:lumOff val="80000"/>
            </a:schemeClr>
          </a:solidFill>
        </p:spPr>
        <p:txBody>
          <a:bodyPr wrap="square">
            <a:spAutoFit/>
          </a:bodyPr>
          <a:lstStyle/>
          <a:p>
            <a:pPr marL="171450" indent="-171450" algn="just">
              <a:lnSpc>
                <a:spcPct val="110000"/>
              </a:lnSpc>
              <a:spcAft>
                <a:spcPts val="450"/>
              </a:spcAft>
              <a:buFont typeface="Courier New" panose="02070309020205020404" pitchFamily="49" charset="0"/>
              <a:buChar char="o"/>
            </a:pPr>
            <a:r>
              <a:rPr lang="en-US" sz="1000" dirty="0"/>
              <a:t>Focus on waste </a:t>
            </a:r>
            <a:r>
              <a:rPr lang="en-US" sz="1000" dirty="0">
                <a:latin typeface="Barlow Light" panose="00000400000000000000" pitchFamily="2" charset="0"/>
                <a:ea typeface="等线" panose="02010600030101010101" pitchFamily="2" charset="-122"/>
                <a:cs typeface="Times New Roman" panose="02020603050405020304" pitchFamily="18" charset="0"/>
              </a:rPr>
              <a:t>classification using video feeds in next phase</a:t>
            </a:r>
          </a:p>
          <a:p>
            <a:pPr marL="214313" indent="-214313" algn="just">
              <a:lnSpc>
                <a:spcPct val="110000"/>
              </a:lnSpc>
              <a:spcAft>
                <a:spcPts val="450"/>
              </a:spcAft>
              <a:buFont typeface="Courier New" panose="02070309020205020404" pitchFamily="49" charset="0"/>
              <a:buChar char="o"/>
            </a:pPr>
            <a:r>
              <a:rPr lang="en-US" sz="1000" dirty="0">
                <a:latin typeface="Barlow Light" panose="00000400000000000000" pitchFamily="2" charset="0"/>
                <a:ea typeface="等线" panose="02010600030101010101" pitchFamily="2" charset="-122"/>
                <a:cs typeface="Times New Roman" panose="02020603050405020304" pitchFamily="18" charset="0"/>
              </a:rPr>
              <a:t>Planning to update the model and collect additional data to allow for the automatic classification of waste where objects may be overlapping</a:t>
            </a:r>
          </a:p>
          <a:p>
            <a:pPr marL="214313" indent="-214313" algn="just">
              <a:lnSpc>
                <a:spcPct val="110000"/>
              </a:lnSpc>
              <a:spcAft>
                <a:spcPts val="450"/>
              </a:spcAft>
              <a:buFont typeface="Courier New" panose="02070309020205020404" pitchFamily="49" charset="0"/>
              <a:buChar char="o"/>
            </a:pPr>
            <a:r>
              <a:rPr lang="en-US" sz="1000" dirty="0">
                <a:latin typeface="Barlow Light" panose="00000400000000000000" pitchFamily="2" charset="0"/>
                <a:ea typeface="等线" panose="02010600030101010101" pitchFamily="2" charset="-122"/>
                <a:cs typeface="Times New Roman" panose="02020603050405020304" pitchFamily="18" charset="0"/>
              </a:rPr>
              <a:t>Use integrate Object-Detection networks (YOLO) for real time object labeling to have more general perspectives. Also, we can try a mix-match of the below given architectures for object detection.</a:t>
            </a:r>
          </a:p>
        </p:txBody>
      </p:sp>
      <p:pic>
        <p:nvPicPr>
          <p:cNvPr id="11" name="Picture 10">
            <a:extLst>
              <a:ext uri="{FF2B5EF4-FFF2-40B4-BE49-F238E27FC236}">
                <a16:creationId xmlns:a16="http://schemas.microsoft.com/office/drawing/2014/main" id="{269DC9C8-9ACA-4E1B-BA21-DFE99570528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b="11072"/>
          <a:stretch/>
        </p:blipFill>
        <p:spPr bwMode="auto">
          <a:xfrm>
            <a:off x="5583106" y="3246917"/>
            <a:ext cx="3217965" cy="1693916"/>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621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 </a:t>
            </a:r>
            <a:endParaRPr dirty="0"/>
          </a:p>
        </p:txBody>
      </p:sp>
      <p:sp>
        <p:nvSpPr>
          <p:cNvPr id="114" name="Google Shape;114;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15" name="Google Shape;115;p16"/>
          <p:cNvGrpSpPr/>
          <p:nvPr/>
        </p:nvGrpSpPr>
        <p:grpSpPr>
          <a:xfrm>
            <a:off x="259022" y="538300"/>
            <a:ext cx="367686" cy="599441"/>
            <a:chOff x="6730350" y="2315900"/>
            <a:chExt cx="257700" cy="420100"/>
          </a:xfrm>
        </p:grpSpPr>
        <p:sp>
          <p:nvSpPr>
            <p:cNvPr id="116" name="Google Shape;116;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 name="Google Shape;117;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 name="Google Shape;118;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 name="Google Shape;119;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 name="Google Shape;120;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 name="TextBox 1">
            <a:extLst>
              <a:ext uri="{FF2B5EF4-FFF2-40B4-BE49-F238E27FC236}">
                <a16:creationId xmlns:a16="http://schemas.microsoft.com/office/drawing/2014/main" id="{8EEF0A4E-D8C6-4ED6-B6AC-3216812D9C61}"/>
              </a:ext>
            </a:extLst>
          </p:cNvPr>
          <p:cNvSpPr txBox="1"/>
          <p:nvPr/>
        </p:nvSpPr>
        <p:spPr>
          <a:xfrm>
            <a:off x="1191683" y="1521439"/>
            <a:ext cx="6760633" cy="3539430"/>
          </a:xfrm>
          <a:prstGeom prst="rect">
            <a:avLst/>
          </a:prstGeom>
          <a:noFill/>
        </p:spPr>
        <p:txBody>
          <a:bodyPr wrap="square" rtlCol="0">
            <a:spAutoFit/>
          </a:bodyPr>
          <a:lstStyle/>
          <a:p>
            <a:pPr marL="285750" marR="0" indent="-285750">
              <a:lnSpc>
                <a:spcPct val="200000"/>
              </a:lnSpc>
              <a:spcBef>
                <a:spcPts val="0"/>
              </a:spcBef>
              <a:spcAft>
                <a:spcPts val="0"/>
              </a:spcAft>
              <a:buFont typeface="Arial" panose="020B0604020202020204" pitchFamily="34" charset="0"/>
              <a:buChar char="•"/>
            </a:pPr>
            <a:r>
              <a:rPr lang="en-US" sz="1400" dirty="0">
                <a:latin typeface="Barlow Light" panose="00000400000000000000" pitchFamily="2" charset="0"/>
              </a:rPr>
              <a:t>The results provided interesting insights for future waste classification</a:t>
            </a:r>
          </a:p>
          <a:p>
            <a:pPr marL="285750" marR="0" indent="-285750">
              <a:lnSpc>
                <a:spcPct val="200000"/>
              </a:lnSpc>
              <a:spcBef>
                <a:spcPts val="0"/>
              </a:spcBef>
              <a:spcAft>
                <a:spcPts val="0"/>
              </a:spcAft>
              <a:buFont typeface="Arial" panose="020B0604020202020204" pitchFamily="34" charset="0"/>
              <a:buChar char="•"/>
            </a:pPr>
            <a:r>
              <a:rPr lang="en-US" sz="1400" dirty="0">
                <a:latin typeface="Barlow Light" panose="00000400000000000000" pitchFamily="2" charset="0"/>
              </a:rPr>
              <a:t>The high </a:t>
            </a:r>
            <a:r>
              <a:rPr lang="en-US" sz="1400" b="1" dirty="0">
                <a:latin typeface="Barlow Light" panose="00000400000000000000" pitchFamily="2" charset="0"/>
              </a:rPr>
              <a:t>accuracy of 93% </a:t>
            </a:r>
            <a:r>
              <a:rPr lang="en-US" sz="1400" dirty="0">
                <a:latin typeface="Barlow Light" panose="00000400000000000000" pitchFamily="2" charset="0"/>
              </a:rPr>
              <a:t>achieved shows the potential of the methods used </a:t>
            </a:r>
          </a:p>
          <a:p>
            <a:pPr marL="285750" marR="0" indent="-285750">
              <a:lnSpc>
                <a:spcPct val="200000"/>
              </a:lnSpc>
              <a:spcBef>
                <a:spcPts val="0"/>
              </a:spcBef>
              <a:spcAft>
                <a:spcPts val="0"/>
              </a:spcAft>
              <a:buFont typeface="Arial" panose="020B0604020202020204" pitchFamily="34" charset="0"/>
              <a:buChar char="•"/>
            </a:pPr>
            <a:r>
              <a:rPr lang="en-US" sz="1400" dirty="0">
                <a:latin typeface="Barlow Light" panose="00000400000000000000" pitchFamily="2" charset="0"/>
              </a:rPr>
              <a:t>The models can be </a:t>
            </a:r>
            <a:r>
              <a:rPr lang="en-US" sz="1400" b="1" dirty="0">
                <a:latin typeface="Barlow Light" panose="00000400000000000000" pitchFamily="2" charset="0"/>
              </a:rPr>
              <a:t>readily deployed over the waste bins </a:t>
            </a:r>
            <a:r>
              <a:rPr lang="en-US" sz="1400" dirty="0">
                <a:latin typeface="Barlow Light" panose="00000400000000000000" pitchFamily="2" charset="0"/>
              </a:rPr>
              <a:t>at parking spots. This would increase the amount of waste being recycled, while also </a:t>
            </a:r>
            <a:r>
              <a:rPr lang="en-US" sz="1400" b="1" dirty="0">
                <a:latin typeface="Barlow Light" panose="00000400000000000000" pitchFamily="2" charset="0"/>
              </a:rPr>
              <a:t>reducing the financial burden </a:t>
            </a:r>
            <a:r>
              <a:rPr lang="en-US" sz="1400" dirty="0">
                <a:latin typeface="Barlow Light" panose="00000400000000000000" pitchFamily="2" charset="0"/>
              </a:rPr>
              <a:t>for ASU parking facility users by generating parking credits</a:t>
            </a:r>
          </a:p>
          <a:p>
            <a:pPr marL="285750" marR="0" indent="-285750">
              <a:lnSpc>
                <a:spcPct val="200000"/>
              </a:lnSpc>
              <a:spcBef>
                <a:spcPts val="0"/>
              </a:spcBef>
              <a:spcAft>
                <a:spcPts val="0"/>
              </a:spcAft>
              <a:buFont typeface="Arial" panose="020B0604020202020204" pitchFamily="34" charset="0"/>
              <a:buChar char="•"/>
            </a:pPr>
            <a:r>
              <a:rPr lang="en-US" sz="1400" dirty="0">
                <a:latin typeface="Barlow Light" panose="00000400000000000000" pitchFamily="2" charset="0"/>
              </a:rPr>
              <a:t>The method can also be applied at large scale to automatically sort waste into different categories to allow for easier recycling</a:t>
            </a:r>
          </a:p>
          <a:p>
            <a:pPr marL="285750" indent="-285750">
              <a:buFont typeface="Arial" panose="020B0604020202020204" pitchFamily="34" charset="0"/>
              <a:buChar char="•"/>
            </a:pPr>
            <a:endParaRPr lang="en-US" dirty="0">
              <a:latin typeface="Barlow Light" panose="00000400000000000000" pitchFamily="2" charset="0"/>
            </a:endParaRP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378327C-0BA8-4F63-A675-6037A94072D6}"/>
              </a:ext>
            </a:extLst>
          </p:cNvPr>
          <p:cNvSpPr/>
          <p:nvPr/>
        </p:nvSpPr>
        <p:spPr>
          <a:xfrm>
            <a:off x="960504" y="1521439"/>
            <a:ext cx="7083362" cy="3152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85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Google Shape;610;p43">
            <a:extLst>
              <a:ext uri="{FF2B5EF4-FFF2-40B4-BE49-F238E27FC236}">
                <a16:creationId xmlns:a16="http://schemas.microsoft.com/office/drawing/2014/main" id="{2BAB7FD8-84ED-492D-BAA1-4EBC7F37B5AA}"/>
              </a:ext>
            </a:extLst>
          </p:cNvPr>
          <p:cNvSpPr txBox="1">
            <a:spLocks/>
          </p:cNvSpPr>
          <p:nvPr/>
        </p:nvSpPr>
        <p:spPr>
          <a:xfrm>
            <a:off x="855300" y="836000"/>
            <a:ext cx="74403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t>Team B11-Cohort B</a:t>
            </a:r>
            <a:br>
              <a:rPr lang="en-US" dirty="0"/>
            </a:br>
            <a:r>
              <a:rPr lang="en-US" sz="2800" b="1" dirty="0"/>
              <a:t>Thanks &amp; Cheers - Signing off MSBA’22 !!</a:t>
            </a:r>
            <a:endParaRPr lang="en-US" b="1" dirty="0"/>
          </a:p>
        </p:txBody>
      </p:sp>
      <p:pic>
        <p:nvPicPr>
          <p:cNvPr id="6" name="Google Shape;612;p43">
            <a:extLst>
              <a:ext uri="{FF2B5EF4-FFF2-40B4-BE49-F238E27FC236}">
                <a16:creationId xmlns:a16="http://schemas.microsoft.com/office/drawing/2014/main" id="{57781D79-9491-4F52-8FFF-EE05C30CAE2B}"/>
              </a:ext>
            </a:extLst>
          </p:cNvPr>
          <p:cNvPicPr preferRelativeResize="0"/>
          <p:nvPr/>
        </p:nvPicPr>
        <p:blipFill rotWithShape="1">
          <a:blip r:embed="rId3"/>
          <a:srcRect/>
          <a:stretch/>
        </p:blipFill>
        <p:spPr>
          <a:xfrm>
            <a:off x="1134946" y="1452614"/>
            <a:ext cx="1489200" cy="1489200"/>
          </a:xfrm>
          <a:prstGeom prst="ellipse">
            <a:avLst/>
          </a:prstGeom>
          <a:noFill/>
          <a:ln>
            <a:noFill/>
          </a:ln>
        </p:spPr>
      </p:pic>
      <p:sp>
        <p:nvSpPr>
          <p:cNvPr id="7" name="Google Shape;613;p43">
            <a:extLst>
              <a:ext uri="{FF2B5EF4-FFF2-40B4-BE49-F238E27FC236}">
                <a16:creationId xmlns:a16="http://schemas.microsoft.com/office/drawing/2014/main" id="{790EFB5A-218F-42A1-8801-515C2D365EC4}"/>
              </a:ext>
            </a:extLst>
          </p:cNvPr>
          <p:cNvSpPr txBox="1"/>
          <p:nvPr/>
        </p:nvSpPr>
        <p:spPr>
          <a:xfrm>
            <a:off x="1134946" y="3052321"/>
            <a:ext cx="1489200" cy="31702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Anurag Bhattacharjee</a:t>
            </a:r>
            <a:br>
              <a:rPr lang="en" dirty="0">
                <a:latin typeface="Barlow"/>
                <a:ea typeface="Barlow"/>
                <a:cs typeface="Barlow"/>
                <a:sym typeface="Barlow"/>
              </a:rPr>
            </a:br>
            <a:endParaRPr sz="800" dirty="0">
              <a:solidFill>
                <a:schemeClr val="dk2"/>
              </a:solidFill>
              <a:latin typeface="Barlow"/>
              <a:ea typeface="Barlow"/>
              <a:cs typeface="Barlow"/>
              <a:sym typeface="Barlow"/>
            </a:endParaRPr>
          </a:p>
        </p:txBody>
      </p:sp>
      <p:pic>
        <p:nvPicPr>
          <p:cNvPr id="10" name="Google Shape;618;p43">
            <a:extLst>
              <a:ext uri="{FF2B5EF4-FFF2-40B4-BE49-F238E27FC236}">
                <a16:creationId xmlns:a16="http://schemas.microsoft.com/office/drawing/2014/main" id="{5159FC86-4566-4963-AC5E-82C00F477487}"/>
              </a:ext>
            </a:extLst>
          </p:cNvPr>
          <p:cNvPicPr preferRelativeResize="0"/>
          <p:nvPr/>
        </p:nvPicPr>
        <p:blipFill rotWithShape="1">
          <a:blip r:embed="rId4"/>
          <a:srcRect l="2008" r="2008"/>
          <a:stretch/>
        </p:blipFill>
        <p:spPr>
          <a:xfrm>
            <a:off x="2364366" y="3258307"/>
            <a:ext cx="1489200" cy="1489200"/>
          </a:xfrm>
          <a:prstGeom prst="ellipse">
            <a:avLst/>
          </a:prstGeom>
          <a:noFill/>
          <a:ln>
            <a:noFill/>
          </a:ln>
        </p:spPr>
      </p:pic>
      <p:sp>
        <p:nvSpPr>
          <p:cNvPr id="11" name="Google Shape;613;p43">
            <a:extLst>
              <a:ext uri="{FF2B5EF4-FFF2-40B4-BE49-F238E27FC236}">
                <a16:creationId xmlns:a16="http://schemas.microsoft.com/office/drawing/2014/main" id="{C79C43B0-B519-4D32-BD8C-64B92923583C}"/>
              </a:ext>
            </a:extLst>
          </p:cNvPr>
          <p:cNvSpPr txBox="1"/>
          <p:nvPr/>
        </p:nvSpPr>
        <p:spPr>
          <a:xfrm>
            <a:off x="3435938" y="3052321"/>
            <a:ext cx="1489200" cy="31702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Dinesh Koonamakkal</a:t>
            </a:r>
            <a:br>
              <a:rPr lang="en" dirty="0">
                <a:latin typeface="Barlow"/>
                <a:ea typeface="Barlow"/>
                <a:cs typeface="Barlow"/>
                <a:sym typeface="Barlow"/>
              </a:rPr>
            </a:br>
            <a:endParaRPr sz="800" dirty="0">
              <a:solidFill>
                <a:schemeClr val="dk2"/>
              </a:solidFill>
              <a:latin typeface="Barlow"/>
              <a:ea typeface="Barlow"/>
              <a:cs typeface="Barlow"/>
              <a:sym typeface="Barlow"/>
            </a:endParaRPr>
          </a:p>
        </p:txBody>
      </p:sp>
      <p:sp>
        <p:nvSpPr>
          <p:cNvPr id="12" name="Google Shape;613;p43">
            <a:extLst>
              <a:ext uri="{FF2B5EF4-FFF2-40B4-BE49-F238E27FC236}">
                <a16:creationId xmlns:a16="http://schemas.microsoft.com/office/drawing/2014/main" id="{9F6B5471-4771-462A-B50A-C99FDEAEBBD9}"/>
              </a:ext>
            </a:extLst>
          </p:cNvPr>
          <p:cNvSpPr txBox="1"/>
          <p:nvPr/>
        </p:nvSpPr>
        <p:spPr>
          <a:xfrm>
            <a:off x="5056780" y="4805186"/>
            <a:ext cx="1489200" cy="31702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Yash Jain</a:t>
            </a:r>
            <a:br>
              <a:rPr lang="en" dirty="0">
                <a:latin typeface="Barlow"/>
                <a:ea typeface="Barlow"/>
                <a:cs typeface="Barlow"/>
                <a:sym typeface="Barlow"/>
              </a:rPr>
            </a:br>
            <a:endParaRPr sz="800" dirty="0">
              <a:solidFill>
                <a:schemeClr val="dk2"/>
              </a:solidFill>
              <a:latin typeface="Barlow"/>
              <a:ea typeface="Barlow"/>
              <a:cs typeface="Barlow"/>
              <a:sym typeface="Barlow"/>
            </a:endParaRPr>
          </a:p>
        </p:txBody>
      </p:sp>
      <p:pic>
        <p:nvPicPr>
          <p:cNvPr id="13" name="Google Shape;618;p43">
            <a:extLst>
              <a:ext uri="{FF2B5EF4-FFF2-40B4-BE49-F238E27FC236}">
                <a16:creationId xmlns:a16="http://schemas.microsoft.com/office/drawing/2014/main" id="{A3AB9FEC-AEDD-4280-B7F8-2C36DF4D6E77}"/>
              </a:ext>
            </a:extLst>
          </p:cNvPr>
          <p:cNvPicPr preferRelativeResize="0"/>
          <p:nvPr/>
        </p:nvPicPr>
        <p:blipFill>
          <a:blip r:embed="rId5"/>
          <a:srcRect t="11282" b="11282"/>
          <a:stretch/>
        </p:blipFill>
        <p:spPr>
          <a:xfrm>
            <a:off x="5801380" y="1449873"/>
            <a:ext cx="1489200" cy="1489200"/>
          </a:xfrm>
          <a:prstGeom prst="ellipse">
            <a:avLst/>
          </a:prstGeom>
          <a:noFill/>
          <a:ln>
            <a:noFill/>
          </a:ln>
        </p:spPr>
      </p:pic>
      <p:sp>
        <p:nvSpPr>
          <p:cNvPr id="14" name="Google Shape;613;p43">
            <a:extLst>
              <a:ext uri="{FF2B5EF4-FFF2-40B4-BE49-F238E27FC236}">
                <a16:creationId xmlns:a16="http://schemas.microsoft.com/office/drawing/2014/main" id="{ABE5716C-67DA-4B7A-A616-9A83BBA09827}"/>
              </a:ext>
            </a:extLst>
          </p:cNvPr>
          <p:cNvSpPr txBox="1"/>
          <p:nvPr/>
        </p:nvSpPr>
        <p:spPr>
          <a:xfrm>
            <a:off x="5801380" y="2998966"/>
            <a:ext cx="1489200" cy="31702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Yugantika</a:t>
            </a:r>
            <a:br>
              <a:rPr lang="en" dirty="0">
                <a:latin typeface="Barlow"/>
                <a:ea typeface="Barlow"/>
                <a:cs typeface="Barlow"/>
                <a:sym typeface="Barlow"/>
              </a:rPr>
            </a:br>
            <a:endParaRPr sz="800" dirty="0">
              <a:solidFill>
                <a:schemeClr val="dk2"/>
              </a:solidFill>
              <a:latin typeface="Barlow"/>
              <a:ea typeface="Barlow"/>
              <a:cs typeface="Barlow"/>
              <a:sym typeface="Barlow"/>
            </a:endParaRPr>
          </a:p>
        </p:txBody>
      </p:sp>
      <p:sp>
        <p:nvSpPr>
          <p:cNvPr id="15" name="Google Shape;613;p43">
            <a:extLst>
              <a:ext uri="{FF2B5EF4-FFF2-40B4-BE49-F238E27FC236}">
                <a16:creationId xmlns:a16="http://schemas.microsoft.com/office/drawing/2014/main" id="{92DC44AA-3714-4DAC-A260-028A41771C22}"/>
              </a:ext>
            </a:extLst>
          </p:cNvPr>
          <p:cNvSpPr txBox="1"/>
          <p:nvPr/>
        </p:nvSpPr>
        <p:spPr>
          <a:xfrm>
            <a:off x="2364366" y="4806570"/>
            <a:ext cx="1489200" cy="31702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Jing Hao</a:t>
            </a:r>
            <a:br>
              <a:rPr lang="en" dirty="0">
                <a:latin typeface="Barlow"/>
                <a:ea typeface="Barlow"/>
                <a:cs typeface="Barlow"/>
                <a:sym typeface="Barlow"/>
              </a:rPr>
            </a:br>
            <a:endParaRPr sz="800" dirty="0">
              <a:solidFill>
                <a:schemeClr val="dk2"/>
              </a:solidFill>
              <a:latin typeface="Barlow"/>
              <a:ea typeface="Barlow"/>
              <a:cs typeface="Barlow"/>
              <a:sym typeface="Barlow"/>
            </a:endParaRPr>
          </a:p>
        </p:txBody>
      </p:sp>
      <p:sp>
        <p:nvSpPr>
          <p:cNvPr id="16" name="Google Shape;620;p43">
            <a:extLst>
              <a:ext uri="{FF2B5EF4-FFF2-40B4-BE49-F238E27FC236}">
                <a16:creationId xmlns:a16="http://schemas.microsoft.com/office/drawing/2014/main" id="{E0021B41-573F-4B9C-B5CA-14691450CA29}"/>
              </a:ext>
            </a:extLst>
          </p:cNvPr>
          <p:cNvSpPr/>
          <p:nvPr/>
        </p:nvSpPr>
        <p:spPr>
          <a:xfrm>
            <a:off x="145510" y="172007"/>
            <a:ext cx="434274" cy="457889"/>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grpSp>
        <p:nvGrpSpPr>
          <p:cNvPr id="17" name="Google Shape;824;p46">
            <a:extLst>
              <a:ext uri="{FF2B5EF4-FFF2-40B4-BE49-F238E27FC236}">
                <a16:creationId xmlns:a16="http://schemas.microsoft.com/office/drawing/2014/main" id="{96ADA3F6-F0EC-4070-BF42-3FA5DEB1E3D3}"/>
              </a:ext>
            </a:extLst>
          </p:cNvPr>
          <p:cNvGrpSpPr/>
          <p:nvPr/>
        </p:nvGrpSpPr>
        <p:grpSpPr>
          <a:xfrm>
            <a:off x="8303906" y="836000"/>
            <a:ext cx="356303" cy="360400"/>
            <a:chOff x="5297950" y="1632050"/>
            <a:chExt cx="426200" cy="431100"/>
          </a:xfrm>
        </p:grpSpPr>
        <p:sp>
          <p:nvSpPr>
            <p:cNvPr id="18" name="Google Shape;825;p46">
              <a:extLst>
                <a:ext uri="{FF2B5EF4-FFF2-40B4-BE49-F238E27FC236}">
                  <a16:creationId xmlns:a16="http://schemas.microsoft.com/office/drawing/2014/main" id="{F511898D-A492-460B-BCED-100B73DA7688}"/>
                </a:ext>
              </a:extLst>
            </p:cNvPr>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826;p46">
              <a:extLst>
                <a:ext uri="{FF2B5EF4-FFF2-40B4-BE49-F238E27FC236}">
                  <a16:creationId xmlns:a16="http://schemas.microsoft.com/office/drawing/2014/main" id="{297BBC52-C9A5-40E2-BD7F-01B33B9BC55A}"/>
                </a:ext>
              </a:extLst>
            </p:cNvPr>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descr="A person wearing glasses and a suit&#10;&#10;Description automatically generated with medium confidence">
            <a:extLst>
              <a:ext uri="{FF2B5EF4-FFF2-40B4-BE49-F238E27FC236}">
                <a16:creationId xmlns:a16="http://schemas.microsoft.com/office/drawing/2014/main" id="{228ECBE3-7665-46CF-BCFA-59A815129471}"/>
              </a:ext>
            </a:extLst>
          </p:cNvPr>
          <p:cNvPicPr>
            <a:picLocks noChangeAspect="1"/>
          </p:cNvPicPr>
          <p:nvPr/>
        </p:nvPicPr>
        <p:blipFill rotWithShape="1">
          <a:blip r:embed="rId6"/>
          <a:srcRect t="7315" b="26002"/>
          <a:stretch/>
        </p:blipFill>
        <p:spPr>
          <a:xfrm>
            <a:off x="5056780" y="3315986"/>
            <a:ext cx="1489199" cy="1489199"/>
          </a:xfrm>
          <a:prstGeom prst="ellipse">
            <a:avLst/>
          </a:prstGeom>
        </p:spPr>
      </p:pic>
      <p:pic>
        <p:nvPicPr>
          <p:cNvPr id="21" name="Google Shape;612;p43">
            <a:extLst>
              <a:ext uri="{FF2B5EF4-FFF2-40B4-BE49-F238E27FC236}">
                <a16:creationId xmlns:a16="http://schemas.microsoft.com/office/drawing/2014/main" id="{A8D92FF4-E88E-4DC9-BDF2-2FCD55C31B30}"/>
              </a:ext>
            </a:extLst>
          </p:cNvPr>
          <p:cNvPicPr preferRelativeResize="0"/>
          <p:nvPr/>
        </p:nvPicPr>
        <p:blipFill rotWithShape="1">
          <a:blip r:embed="rId7"/>
          <a:srcRect l="2891" r="2891"/>
          <a:stretch/>
        </p:blipFill>
        <p:spPr>
          <a:xfrm>
            <a:off x="3435938" y="1397710"/>
            <a:ext cx="1489200" cy="1489200"/>
          </a:xfrm>
          <a:prstGeom prst="ellipse">
            <a:avLst/>
          </a:prstGeom>
          <a:noFill/>
          <a:ln>
            <a:noFill/>
          </a:ln>
        </p:spPr>
      </p:pic>
    </p:spTree>
    <p:extLst>
      <p:ext uri="{BB962C8B-B14F-4D97-AF65-F5344CB8AC3E}">
        <p14:creationId xmlns:p14="http://schemas.microsoft.com/office/powerpoint/2010/main" val="366028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dk1"/>
            </a:gs>
          </a:gsLst>
          <a:path path="circle">
            <a:fillToRect l="100000" b="100000"/>
          </a:path>
          <a:tileRect t="-100000" r="-100000"/>
        </a:gradFill>
        <a:effectLst/>
      </p:bgPr>
    </p:bg>
    <p:spTree>
      <p:nvGrpSpPr>
        <p:cNvPr id="1" name="Shape 364"/>
        <p:cNvGrpSpPr/>
        <p:nvPr/>
      </p:nvGrpSpPr>
      <p:grpSpPr>
        <a:xfrm>
          <a:off x="0" y="0"/>
          <a:ext cx="0" cy="0"/>
          <a:chOff x="0" y="0"/>
          <a:chExt cx="0" cy="0"/>
        </a:xfrm>
      </p:grpSpPr>
      <p:sp>
        <p:nvSpPr>
          <p:cNvPr id="365" name="Google Shape;365;p30"/>
          <p:cNvSpPr txBox="1">
            <a:spLocks noGrp="1"/>
          </p:cNvSpPr>
          <p:nvPr>
            <p:ph type="body" idx="4294967295"/>
          </p:nvPr>
        </p:nvSpPr>
        <p:spPr>
          <a:xfrm>
            <a:off x="172972" y="2123133"/>
            <a:ext cx="3305700" cy="44861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solidFill>
                  <a:schemeClr val="accent1"/>
                </a:solidFill>
                <a:latin typeface="Bebas Neue"/>
                <a:ea typeface="Bebas Neue"/>
                <a:cs typeface="Bebas Neue"/>
                <a:sym typeface="Bebas Neue"/>
              </a:rPr>
              <a:t>CONTENTS</a:t>
            </a:r>
            <a:endParaRPr sz="4400" dirty="0">
              <a:solidFill>
                <a:schemeClr val="accent1"/>
              </a:solidFill>
              <a:latin typeface="Bebas Neue"/>
              <a:ea typeface="Bebas Neue"/>
              <a:cs typeface="Bebas Neue"/>
              <a:sym typeface="Bebas Neue"/>
            </a:endParaRPr>
          </a:p>
        </p:txBody>
      </p:sp>
      <p:sp>
        <p:nvSpPr>
          <p:cNvPr id="366" name="Google Shape;366;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67" name="Google Shape;367;p30"/>
          <p:cNvGrpSpPr/>
          <p:nvPr/>
        </p:nvGrpSpPr>
        <p:grpSpPr>
          <a:xfrm>
            <a:off x="2270576" y="99892"/>
            <a:ext cx="4301971" cy="4967359"/>
            <a:chOff x="2547150" y="238125"/>
            <a:chExt cx="2525675" cy="5238750"/>
          </a:xfrm>
        </p:grpSpPr>
        <p:sp>
          <p:nvSpPr>
            <p:cNvPr id="368" name="Google Shape;368;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65;p30">
            <a:extLst>
              <a:ext uri="{FF2B5EF4-FFF2-40B4-BE49-F238E27FC236}">
                <a16:creationId xmlns:a16="http://schemas.microsoft.com/office/drawing/2014/main" id="{AFD9342C-3926-46D8-86FF-4DED4E7F7758}"/>
              </a:ext>
            </a:extLst>
          </p:cNvPr>
          <p:cNvSpPr txBox="1">
            <a:spLocks/>
          </p:cNvSpPr>
          <p:nvPr/>
        </p:nvSpPr>
        <p:spPr>
          <a:xfrm>
            <a:off x="2498259" y="581199"/>
            <a:ext cx="4147482" cy="46725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285750" indent="-285750">
              <a:lnSpc>
                <a:spcPct val="100000"/>
              </a:lnSpc>
              <a:spcAft>
                <a:spcPts val="800"/>
              </a:spcAft>
            </a:pPr>
            <a:r>
              <a:rPr lang="en-US" sz="1400" dirty="0">
                <a:solidFill>
                  <a:schemeClr val="lt1"/>
                </a:solidFill>
              </a:rPr>
              <a:t>Objective </a:t>
            </a:r>
          </a:p>
          <a:p>
            <a:pPr marL="285750" indent="-285750">
              <a:lnSpc>
                <a:spcPct val="100000"/>
              </a:lnSpc>
              <a:spcAft>
                <a:spcPts val="800"/>
              </a:spcAft>
            </a:pPr>
            <a:r>
              <a:rPr lang="en-US" sz="1400" dirty="0">
                <a:solidFill>
                  <a:schemeClr val="lt1"/>
                </a:solidFill>
              </a:rPr>
              <a:t>Present Status at ASU</a:t>
            </a:r>
          </a:p>
          <a:p>
            <a:pPr marL="285750" indent="-285750">
              <a:lnSpc>
                <a:spcPct val="100000"/>
              </a:lnSpc>
              <a:spcAft>
                <a:spcPts val="800"/>
              </a:spcAft>
            </a:pPr>
            <a:r>
              <a:rPr lang="en-US" sz="1400" dirty="0">
                <a:solidFill>
                  <a:schemeClr val="lt1"/>
                </a:solidFill>
              </a:rPr>
              <a:t>Project Plan Overview &amp; Execution Approach</a:t>
            </a:r>
          </a:p>
          <a:p>
            <a:pPr marL="285750" indent="-285750">
              <a:lnSpc>
                <a:spcPct val="100000"/>
              </a:lnSpc>
              <a:spcAft>
                <a:spcPts val="800"/>
              </a:spcAft>
            </a:pPr>
            <a:r>
              <a:rPr lang="en-US" sz="1400" dirty="0">
                <a:solidFill>
                  <a:schemeClr val="lt1"/>
                </a:solidFill>
              </a:rPr>
              <a:t>Ecosystem &amp; Engagements</a:t>
            </a:r>
          </a:p>
          <a:p>
            <a:pPr marL="285750" indent="-285750">
              <a:lnSpc>
                <a:spcPct val="100000"/>
              </a:lnSpc>
              <a:spcAft>
                <a:spcPts val="800"/>
              </a:spcAft>
            </a:pPr>
            <a:r>
              <a:rPr lang="en-US" sz="1400" dirty="0">
                <a:solidFill>
                  <a:schemeClr val="lt1"/>
                </a:solidFill>
              </a:rPr>
              <a:t>Value of Solution &amp; Success Metrics</a:t>
            </a:r>
          </a:p>
          <a:p>
            <a:pPr marL="285750" indent="-285750">
              <a:lnSpc>
                <a:spcPct val="100000"/>
              </a:lnSpc>
              <a:spcAft>
                <a:spcPts val="800"/>
              </a:spcAft>
            </a:pPr>
            <a:r>
              <a:rPr lang="en-US" sz="1400" dirty="0">
                <a:solidFill>
                  <a:schemeClr val="lt1"/>
                </a:solidFill>
              </a:rPr>
              <a:t>Model Design &amp; Architecture</a:t>
            </a:r>
          </a:p>
          <a:p>
            <a:pPr marL="285750" indent="-285750">
              <a:lnSpc>
                <a:spcPct val="100000"/>
              </a:lnSpc>
              <a:spcAft>
                <a:spcPts val="800"/>
              </a:spcAft>
            </a:pPr>
            <a:r>
              <a:rPr lang="en-US" sz="1400" dirty="0">
                <a:solidFill>
                  <a:schemeClr val="lt1"/>
                </a:solidFill>
              </a:rPr>
              <a:t>Model Training</a:t>
            </a:r>
          </a:p>
          <a:p>
            <a:pPr marL="285750" indent="-285750">
              <a:lnSpc>
                <a:spcPct val="100000"/>
              </a:lnSpc>
              <a:spcAft>
                <a:spcPts val="800"/>
              </a:spcAft>
            </a:pPr>
            <a:r>
              <a:rPr lang="en-US" sz="1400" dirty="0">
                <a:solidFill>
                  <a:schemeClr val="lt1"/>
                </a:solidFill>
              </a:rPr>
              <a:t>Bias Issues &amp; Limitations</a:t>
            </a:r>
          </a:p>
          <a:p>
            <a:pPr marL="285750" indent="-285750">
              <a:lnSpc>
                <a:spcPct val="100000"/>
              </a:lnSpc>
              <a:spcAft>
                <a:spcPts val="800"/>
              </a:spcAft>
            </a:pPr>
            <a:r>
              <a:rPr lang="en-US" sz="1400" dirty="0">
                <a:solidFill>
                  <a:schemeClr val="lt1"/>
                </a:solidFill>
              </a:rPr>
              <a:t>Model Validation &amp; Monitoring</a:t>
            </a:r>
          </a:p>
          <a:p>
            <a:pPr marL="285750" indent="-285750">
              <a:lnSpc>
                <a:spcPct val="100000"/>
              </a:lnSpc>
              <a:spcAft>
                <a:spcPts val="800"/>
              </a:spcAft>
            </a:pPr>
            <a:r>
              <a:rPr lang="en-US" sz="1400" dirty="0">
                <a:solidFill>
                  <a:schemeClr val="lt1"/>
                </a:solidFill>
              </a:rPr>
              <a:t>Outcome Action Pairing</a:t>
            </a:r>
          </a:p>
          <a:p>
            <a:pPr marL="285750" indent="-285750">
              <a:lnSpc>
                <a:spcPct val="100000"/>
              </a:lnSpc>
              <a:spcAft>
                <a:spcPts val="800"/>
              </a:spcAft>
            </a:pPr>
            <a:r>
              <a:rPr lang="en-US" sz="1400" dirty="0">
                <a:solidFill>
                  <a:schemeClr val="lt1"/>
                </a:solidFill>
              </a:rPr>
              <a:t>Costing Analysis</a:t>
            </a:r>
          </a:p>
          <a:p>
            <a:pPr marL="285750" indent="-285750">
              <a:lnSpc>
                <a:spcPct val="100000"/>
              </a:lnSpc>
              <a:spcAft>
                <a:spcPts val="800"/>
              </a:spcAft>
            </a:pPr>
            <a:r>
              <a:rPr lang="en-US" sz="1400" dirty="0">
                <a:solidFill>
                  <a:schemeClr val="lt1"/>
                </a:solidFill>
              </a:rPr>
              <a:t>Scope &amp; Future Model Enhancement</a:t>
            </a:r>
          </a:p>
          <a:p>
            <a:pPr marL="285750" indent="-285750">
              <a:lnSpc>
                <a:spcPct val="100000"/>
              </a:lnSpc>
              <a:spcAft>
                <a:spcPts val="800"/>
              </a:spcAft>
            </a:pPr>
            <a:r>
              <a:rPr lang="en-US" sz="1400" dirty="0">
                <a:solidFill>
                  <a:schemeClr val="lt1"/>
                </a:solidFill>
              </a:rPr>
              <a:t>Conclusion &amp; Next Phase Tasks</a:t>
            </a:r>
          </a:p>
          <a:p>
            <a:pPr marL="285750" indent="-285750">
              <a:lnSpc>
                <a:spcPct val="100000"/>
              </a:lnSpc>
              <a:spcAft>
                <a:spcPts val="800"/>
              </a:spcAft>
            </a:pPr>
            <a:endParaRPr lang="en-US" sz="1100" dirty="0">
              <a:solidFill>
                <a:schemeClr val="lt1"/>
              </a:solidFill>
            </a:endParaRPr>
          </a:p>
          <a:p>
            <a:pPr marL="285750" indent="-285750">
              <a:lnSpc>
                <a:spcPct val="100000"/>
              </a:lnSpc>
              <a:spcAft>
                <a:spcPts val="800"/>
              </a:spcAft>
            </a:pPr>
            <a:endParaRPr lang="en-US" sz="11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txBox="1">
            <a:spLocks noGrp="1"/>
          </p:cNvSpPr>
          <p:nvPr>
            <p:ph type="ctrTitle" idx="4294967295"/>
          </p:nvPr>
        </p:nvSpPr>
        <p:spPr>
          <a:xfrm>
            <a:off x="855300" y="769325"/>
            <a:ext cx="5553184"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600" dirty="0">
                <a:solidFill>
                  <a:schemeClr val="accent2"/>
                </a:solidFill>
              </a:rPr>
              <a:t>OBJECTIVE</a:t>
            </a:r>
            <a:endParaRPr sz="9600" dirty="0">
              <a:solidFill>
                <a:schemeClr val="accent2"/>
              </a:solidFill>
            </a:endParaRPr>
          </a:p>
        </p:txBody>
      </p:sp>
      <p:sp>
        <p:nvSpPr>
          <p:cNvPr id="100" name="Google Shape;100;p14"/>
          <p:cNvSpPr txBox="1">
            <a:spLocks noGrp="1"/>
          </p:cNvSpPr>
          <p:nvPr>
            <p:ph type="subTitle" idx="4294967295"/>
          </p:nvPr>
        </p:nvSpPr>
        <p:spPr>
          <a:xfrm>
            <a:off x="916773" y="1929125"/>
            <a:ext cx="4101300" cy="3256195"/>
          </a:xfrm>
          <a:prstGeom prst="rect">
            <a:avLst/>
          </a:prstGeom>
        </p:spPr>
        <p:txBody>
          <a:bodyPr spcFirstLastPara="1" wrap="square" lIns="0" tIns="0" rIns="0" bIns="0" anchor="t" anchorCtr="0">
            <a:noAutofit/>
          </a:bodyPr>
          <a:lstStyle/>
          <a:p>
            <a:pPr marL="0" lvl="0" indent="0" algn="l" rtl="0">
              <a:spcBef>
                <a:spcPts val="800"/>
              </a:spcBef>
              <a:spcAft>
                <a:spcPts val="800"/>
              </a:spcAft>
              <a:buClr>
                <a:schemeClr val="dk1"/>
              </a:buClr>
              <a:buSzPts val="1100"/>
              <a:buFont typeface="Arial"/>
              <a:buNone/>
            </a:pPr>
            <a:r>
              <a:rPr lang="en-US" sz="2000" dirty="0"/>
              <a:t>Presenting a viable &amp; long- term solution to achieve sustainability through waste identification &amp; classification  using “CV” technique for allotment of parking credits and subsequent solar panel production</a:t>
            </a:r>
          </a:p>
          <a:p>
            <a:pPr marL="0" lvl="0" indent="0" algn="l" rtl="0">
              <a:spcBef>
                <a:spcPts val="800"/>
              </a:spcBef>
              <a:spcAft>
                <a:spcPts val="800"/>
              </a:spcAft>
              <a:buClr>
                <a:schemeClr val="dk1"/>
              </a:buClr>
              <a:buSzPts val="1100"/>
              <a:buFont typeface="Arial"/>
              <a:buNone/>
            </a:pPr>
            <a:endParaRPr lang="en-US" sz="2000" dirty="0"/>
          </a:p>
        </p:txBody>
      </p:sp>
      <p:sp>
        <p:nvSpPr>
          <p:cNvPr id="101" name="Google Shape;101;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030" name="Picture 6" descr="The Economics of Solar Power">
            <a:extLst>
              <a:ext uri="{FF2B5EF4-FFF2-40B4-BE49-F238E27FC236}">
                <a16:creationId xmlns:a16="http://schemas.microsoft.com/office/drawing/2014/main" id="{4AC70532-4682-477E-A774-AA9455011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37" y="1116086"/>
            <a:ext cx="3869647" cy="2911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PrESENT STATUS @ ASU</a:t>
            </a:r>
            <a:endParaRPr dirty="0"/>
          </a:p>
        </p:txBody>
      </p:sp>
      <p:sp>
        <p:nvSpPr>
          <p:cNvPr id="192" name="Google Shape;192;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grpSp>
        <p:nvGrpSpPr>
          <p:cNvPr id="217" name="Google Shape;217;p22"/>
          <p:cNvGrpSpPr/>
          <p:nvPr/>
        </p:nvGrpSpPr>
        <p:grpSpPr>
          <a:xfrm>
            <a:off x="259022" y="538300"/>
            <a:ext cx="367686" cy="599441"/>
            <a:chOff x="6730350" y="2315900"/>
            <a:chExt cx="257700" cy="420100"/>
          </a:xfrm>
        </p:grpSpPr>
        <p:sp>
          <p:nvSpPr>
            <p:cNvPr id="218" name="Google Shape;218;p22"/>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2"/>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0" name="Google Shape;220;p22"/>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1" name="Google Shape;221;p22"/>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2" name="Google Shape;222;p22"/>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 name="Google Shape;79;p12">
            <a:extLst>
              <a:ext uri="{FF2B5EF4-FFF2-40B4-BE49-F238E27FC236}">
                <a16:creationId xmlns:a16="http://schemas.microsoft.com/office/drawing/2014/main" id="{5C4ECE7B-EF96-4637-8B49-816F4B385642}"/>
              </a:ext>
            </a:extLst>
          </p:cNvPr>
          <p:cNvSpPr txBox="1">
            <a:spLocks/>
          </p:cNvSpPr>
          <p:nvPr/>
        </p:nvSpPr>
        <p:spPr>
          <a:xfrm>
            <a:off x="190917" y="1249672"/>
            <a:ext cx="5403060" cy="34907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just">
              <a:lnSpc>
                <a:spcPct val="107000"/>
              </a:lnSpc>
              <a:spcBef>
                <a:spcPts val="0"/>
              </a:spcBef>
              <a:spcAft>
                <a:spcPts val="0"/>
              </a:spcAft>
            </a:pPr>
            <a:r>
              <a:rPr lang="en-US" sz="1050" b="1" dirty="0">
                <a:solidFill>
                  <a:srgbClr val="2E74B5"/>
                </a:solidFill>
                <a:effectLst/>
                <a:latin typeface="Barlow Light" panose="00000400000000000000" pitchFamily="2" charset="0"/>
                <a:ea typeface="DengXian" panose="02010600030101010101" pitchFamily="2" charset="-122"/>
                <a:cs typeface="Times New Roman" panose="02020603050405020304" pitchFamily="18" charset="0"/>
              </a:rPr>
              <a:t>Renewable Energy Generation at ASU</a:t>
            </a: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r>
              <a:rPr lang="en-US" sz="1050" b="1" dirty="0">
                <a:effectLst/>
                <a:latin typeface="Barlow Light" panose="00000400000000000000" pitchFamily="2" charset="0"/>
                <a:ea typeface="DengXian" panose="02010600030101010101" pitchFamily="2" charset="-122"/>
                <a:cs typeface="Times New Roman" panose="02020603050405020304" pitchFamily="18" charset="0"/>
              </a:rPr>
              <a:t>Solar Energy</a:t>
            </a: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r>
              <a:rPr lang="en-US" sz="1050" dirty="0">
                <a:effectLst/>
                <a:latin typeface="Barlow Light" panose="00000400000000000000" pitchFamily="2" charset="0"/>
                <a:ea typeface="DengXian" panose="02010600030101010101" pitchFamily="2" charset="-122"/>
                <a:cs typeface="Times New Roman" panose="02020603050405020304" pitchFamily="18" charset="0"/>
              </a:rPr>
              <a:t>ASU has more than 24-MWdc of photovoltaic (PV), concentrated photovoltaic (CPV) and solar thermal solar systems at 89 locations on all four of its campuses, the ASU Research Park, and off campus at the Red Rock Facility. </a:t>
            </a:r>
          </a:p>
          <a:p>
            <a:pPr marL="0" marR="0" algn="just">
              <a:lnSpc>
                <a:spcPct val="107000"/>
              </a:lnSpc>
              <a:spcBef>
                <a:spcPts val="0"/>
              </a:spcBef>
              <a:spcAft>
                <a:spcPts val="0"/>
              </a:spcAft>
            </a:pPr>
            <a:r>
              <a:rPr lang="en-US" sz="1050" dirty="0">
                <a:effectLst/>
                <a:latin typeface="Barlow Light" panose="00000400000000000000" pitchFamily="2" charset="0"/>
                <a:ea typeface="DengXian" panose="02010600030101010101" pitchFamily="2" charset="-122"/>
                <a:cs typeface="Times New Roman" panose="02020603050405020304" pitchFamily="18" charset="0"/>
              </a:rPr>
              <a:t>These include fixed, single-axis and multi-axis tracker systems located on building rooftops, parking structures, surface parking and open land. Twenty-four </a:t>
            </a:r>
            <a:r>
              <a:rPr lang="en-US" sz="1050" dirty="0" err="1">
                <a:effectLst/>
                <a:latin typeface="Barlow Light" panose="00000400000000000000" pitchFamily="2" charset="0"/>
                <a:ea typeface="DengXian" panose="02010600030101010101" pitchFamily="2" charset="-122"/>
                <a:cs typeface="Times New Roman" panose="02020603050405020304" pitchFamily="18" charset="0"/>
              </a:rPr>
              <a:t>MWdc</a:t>
            </a:r>
            <a:r>
              <a:rPr lang="en-US" sz="1050" dirty="0">
                <a:effectLst/>
                <a:latin typeface="Barlow Light" panose="00000400000000000000" pitchFamily="2" charset="0"/>
                <a:ea typeface="DengXian" panose="02010600030101010101" pitchFamily="2" charset="-122"/>
                <a:cs typeface="Times New Roman" panose="02020603050405020304" pitchFamily="18" charset="0"/>
              </a:rPr>
              <a:t> capacity equals nearly 50 percent of ASU's present peak daytime load. </a:t>
            </a:r>
          </a:p>
          <a:p>
            <a:pPr marL="0" marR="0" algn="just">
              <a:lnSpc>
                <a:spcPct val="107000"/>
              </a:lnSpc>
              <a:spcBef>
                <a:spcPts val="0"/>
              </a:spcBef>
              <a:spcAft>
                <a:spcPts val="0"/>
              </a:spcAft>
            </a:pP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r>
              <a:rPr lang="en-US" sz="1050" b="1" dirty="0">
                <a:effectLst/>
                <a:latin typeface="Barlow Light" panose="00000400000000000000" pitchFamily="2" charset="0"/>
                <a:ea typeface="DengXian" panose="02010600030101010101" pitchFamily="2" charset="-122"/>
                <a:cs typeface="Times New Roman" panose="02020603050405020304" pitchFamily="18" charset="0"/>
              </a:rPr>
              <a:t>Wind Energy</a:t>
            </a: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r>
              <a:rPr lang="en-US" sz="1050" dirty="0">
                <a:effectLst/>
                <a:latin typeface="Barlow Light" panose="00000400000000000000" pitchFamily="2" charset="0"/>
                <a:ea typeface="DengXian" panose="02010600030101010101" pitchFamily="2" charset="-122"/>
                <a:cs typeface="Times New Roman" panose="02020603050405020304" pitchFamily="18" charset="0"/>
              </a:rPr>
              <a:t>ASU has mounted six wind turbines on the roof of the Global Institute of Sustainability building to provide an additional source of renewable energy. However, these are not completing 100% of the energy needs of ASU. There is a necessity for additional methods to generate renewable energy.</a:t>
            </a:r>
          </a:p>
          <a:p>
            <a:pPr algn="just">
              <a:lnSpc>
                <a:spcPct val="107000"/>
              </a:lnSpc>
            </a:pPr>
            <a:r>
              <a:rPr lang="en-US" sz="1050" dirty="0">
                <a:latin typeface="Barlow Light" panose="00000400000000000000" pitchFamily="2" charset="0"/>
                <a:ea typeface="DengXian" panose="02010600030101010101" pitchFamily="2" charset="-122"/>
                <a:cs typeface="Times New Roman" panose="02020603050405020304" pitchFamily="18" charset="0"/>
              </a:rPr>
              <a:t> </a:t>
            </a:r>
            <a:r>
              <a:rPr kumimoji="0" lang="en-US" altLang="zh-CN" sz="1050" b="1" i="0" u="none" strike="noStrike" cap="none" normalizeH="0" baseline="0" dirty="0">
                <a:ln>
                  <a:noFill/>
                </a:ln>
                <a:solidFill>
                  <a:srgbClr val="2E74B5"/>
                </a:solidFill>
                <a:effectLst/>
                <a:latin typeface="Barlow Light" panose="00000400000000000000" pitchFamily="2" charset="0"/>
                <a:ea typeface="DengXian" panose="02010600030101010101" pitchFamily="2" charset="-122"/>
                <a:cs typeface="Times New Roman" panose="02020603050405020304" pitchFamily="18" charset="0"/>
              </a:rPr>
              <a:t>ASU Parking Tariffs and Permits</a:t>
            </a:r>
            <a:endParaRPr kumimoji="0" lang="en-US" altLang="zh-CN" sz="400" b="0" i="0" u="none" strike="noStrike" cap="none" normalizeH="0" baseline="0" dirty="0">
              <a:ln>
                <a:noFill/>
              </a:ln>
              <a:solidFill>
                <a:schemeClr val="tx1"/>
              </a:solidFill>
              <a:effectLst/>
              <a:latin typeface="Barlow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Exorbitant charges are a financial burden to anyone using the parking facilities.</a:t>
            </a:r>
            <a:endParaRPr kumimoji="0" lang="en-US" altLang="zh-CN" sz="500" b="0" i="0" u="none" strike="noStrike" cap="none" normalizeH="0" baseline="0" dirty="0">
              <a:ln>
                <a:noFill/>
              </a:ln>
              <a:solidFill>
                <a:schemeClr val="tx1"/>
              </a:solidFill>
              <a:effectLst/>
              <a:latin typeface="Barlow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1" i="0" u="none" strike="noStrike" cap="none" normalizeH="0" baseline="0" dirty="0">
                <a:ln>
                  <a:noFill/>
                </a:ln>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Parking Rates at Tempe campus</a:t>
            </a:r>
            <a:endParaRPr kumimoji="0" lang="en-US" altLang="zh-CN" sz="500" b="0" i="0" u="none" strike="noStrike" cap="none" normalizeH="0" baseline="0" dirty="0">
              <a:ln>
                <a:noFill/>
              </a:ln>
              <a:solidFill>
                <a:schemeClr val="tx1"/>
              </a:solidFill>
              <a:effectLst/>
              <a:latin typeface="Barlow Light" panose="00000400000000000000" pitchFamily="2" charset="0"/>
            </a:endParaRPr>
          </a:p>
          <a:p>
            <a:pPr marL="0" marR="0" algn="just">
              <a:lnSpc>
                <a:spcPct val="107000"/>
              </a:lnSpc>
              <a:spcBef>
                <a:spcPts val="0"/>
              </a:spcBef>
              <a:spcAft>
                <a:spcPts val="0"/>
              </a:spcAft>
            </a:pP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endParaRPr lang="en-US" sz="1050" dirty="0">
              <a:latin typeface="Barlow Light" panose="00000400000000000000" pitchFamily="2" charset="0"/>
              <a:ea typeface="DengXian" panose="02010600030101010101" pitchFamily="2" charset="-122"/>
              <a:cs typeface="Times New Roman" panose="02020603050405020304" pitchFamily="18" charset="0"/>
            </a:endParaRPr>
          </a:p>
          <a:p>
            <a:pPr algn="just">
              <a:lnSpc>
                <a:spcPct val="107000"/>
              </a:lnSpc>
            </a:pPr>
            <a:r>
              <a:rPr kumimoji="0" lang="en-US" altLang="zh-CN" sz="1050" b="1" i="0" u="none" strike="noStrike" cap="none" normalizeH="0" baseline="0" dirty="0">
                <a:ln>
                  <a:noFill/>
                </a:ln>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Permit options:  </a:t>
            </a:r>
            <a:r>
              <a:rPr kumimoji="0" lang="en-US" altLang="zh-CN" sz="1050" b="0" i="0" u="none" strike="noStrike" cap="none" normalizeH="0" baseline="0" dirty="0">
                <a:ln>
                  <a:noFill/>
                </a:ln>
                <a:solidFill>
                  <a:schemeClr val="tx1"/>
                </a:solidFill>
                <a:effectLst/>
                <a:latin typeface="Barlow Light" panose="00000400000000000000" pitchFamily="2" charset="0"/>
                <a:ea typeface="DengXian" panose="02010600030101010101" pitchFamily="2" charset="-122"/>
                <a:cs typeface="Times New Roman" panose="02020603050405020304" pitchFamily="18" charset="0"/>
              </a:rPr>
              <a:t>$480-$780 (1year)</a:t>
            </a:r>
            <a:endParaRPr kumimoji="0" lang="en-US" altLang="zh-CN" sz="1600" b="0" i="0" u="none" strike="noStrike" cap="none" normalizeH="0" baseline="0" dirty="0">
              <a:ln>
                <a:noFill/>
              </a:ln>
              <a:solidFill>
                <a:schemeClr val="tx1"/>
              </a:solidFill>
              <a:effectLst/>
              <a:latin typeface="Barlow Light" panose="00000400000000000000" pitchFamily="2" charset="0"/>
            </a:endParaRPr>
          </a:p>
          <a:p>
            <a:pPr marL="0" marR="0" algn="just">
              <a:lnSpc>
                <a:spcPct val="107000"/>
              </a:lnSpc>
              <a:spcBef>
                <a:spcPts val="0"/>
              </a:spcBef>
              <a:spcAft>
                <a:spcPts val="0"/>
              </a:spcAft>
            </a:pPr>
            <a:endParaRPr lang="en-US" sz="1050" dirty="0">
              <a:effectLst/>
              <a:latin typeface="Barlow Light" panose="00000400000000000000" pitchFamily="2" charset="0"/>
              <a:ea typeface="DengXian" panose="02010600030101010101" pitchFamily="2" charset="-122"/>
              <a:cs typeface="Times New Roman" panose="02020603050405020304" pitchFamily="18" charset="0"/>
            </a:endParaRPr>
          </a:p>
          <a:p>
            <a:pPr marL="171450" indent="-171450">
              <a:spcBef>
                <a:spcPts val="800"/>
              </a:spcBef>
              <a:buClr>
                <a:schemeClr val="dk1"/>
              </a:buClr>
              <a:buSzPts val="1100"/>
            </a:pPr>
            <a:endParaRPr lang="en-US" sz="1200" dirty="0"/>
          </a:p>
          <a:p>
            <a:pPr marL="171450" indent="-171450">
              <a:spcBef>
                <a:spcPts val="800"/>
              </a:spcBef>
              <a:buClr>
                <a:schemeClr val="dk1"/>
              </a:buClr>
              <a:buSzPts val="1100"/>
            </a:pPr>
            <a:endParaRPr lang="en-US" sz="1200" dirty="0"/>
          </a:p>
        </p:txBody>
      </p:sp>
      <p:graphicFrame>
        <p:nvGraphicFramePr>
          <p:cNvPr id="3" name="Table 2">
            <a:extLst>
              <a:ext uri="{FF2B5EF4-FFF2-40B4-BE49-F238E27FC236}">
                <a16:creationId xmlns:a16="http://schemas.microsoft.com/office/drawing/2014/main" id="{23D35D8D-3E51-448E-B246-38AD98D4DCCA}"/>
              </a:ext>
            </a:extLst>
          </p:cNvPr>
          <p:cNvGraphicFramePr>
            <a:graphicFrameLocks noGrp="1"/>
          </p:cNvGraphicFramePr>
          <p:nvPr>
            <p:extLst>
              <p:ext uri="{D42A27DB-BD31-4B8C-83A1-F6EECF244321}">
                <p14:modId xmlns:p14="http://schemas.microsoft.com/office/powerpoint/2010/main" val="1916262285"/>
              </p:ext>
            </p:extLst>
          </p:nvPr>
        </p:nvGraphicFramePr>
        <p:xfrm>
          <a:off x="190917" y="4214780"/>
          <a:ext cx="5937250" cy="330454"/>
        </p:xfrm>
        <a:graphic>
          <a:graphicData uri="http://schemas.openxmlformats.org/drawingml/2006/table">
            <a:tbl>
              <a:tblPr firstRow="1" firstCol="1" bandRow="1">
                <a:tableStyleId>{26EC5275-DAFC-4D1D-BB08-226AE4820BEA}</a:tableStyleId>
              </a:tblPr>
              <a:tblGrid>
                <a:gridCol w="1483995">
                  <a:extLst>
                    <a:ext uri="{9D8B030D-6E8A-4147-A177-3AD203B41FA5}">
                      <a16:colId xmlns:a16="http://schemas.microsoft.com/office/drawing/2014/main" val="3770087649"/>
                    </a:ext>
                  </a:extLst>
                </a:gridCol>
                <a:gridCol w="1483995">
                  <a:extLst>
                    <a:ext uri="{9D8B030D-6E8A-4147-A177-3AD203B41FA5}">
                      <a16:colId xmlns:a16="http://schemas.microsoft.com/office/drawing/2014/main" val="1848497275"/>
                    </a:ext>
                  </a:extLst>
                </a:gridCol>
                <a:gridCol w="1484630">
                  <a:extLst>
                    <a:ext uri="{9D8B030D-6E8A-4147-A177-3AD203B41FA5}">
                      <a16:colId xmlns:a16="http://schemas.microsoft.com/office/drawing/2014/main" val="2377716778"/>
                    </a:ext>
                  </a:extLst>
                </a:gridCol>
                <a:gridCol w="1484630">
                  <a:extLst>
                    <a:ext uri="{9D8B030D-6E8A-4147-A177-3AD203B41FA5}">
                      <a16:colId xmlns:a16="http://schemas.microsoft.com/office/drawing/2014/main" val="3883926748"/>
                    </a:ext>
                  </a:extLst>
                </a:gridCol>
              </a:tblGrid>
              <a:tr h="0">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1 hour or less</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1-2 hours</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2-3hours</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3 hours and more</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2799476"/>
                  </a:ext>
                </a:extLst>
              </a:tr>
              <a:tr h="0">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$4</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$8</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$12</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dirty="0">
                          <a:effectLst/>
                          <a:latin typeface="Barlow Light" panose="00000400000000000000" pitchFamily="2" charset="0"/>
                        </a:rPr>
                        <a:t>$16</a:t>
                      </a:r>
                      <a:endParaRPr lang="en-US" sz="1100" dirty="0">
                        <a:effectLst/>
                        <a:latin typeface="Barlow Light" panose="00000400000000000000" pitchFamily="2"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029738"/>
                  </a:ext>
                </a:extLst>
              </a:tr>
            </a:tbl>
          </a:graphicData>
        </a:graphic>
      </p:graphicFrame>
      <p:pic>
        <p:nvPicPr>
          <p:cNvPr id="8" name="Picture 7" descr="A picture containing tree, outdoor&#10;&#10;Description automatically generated">
            <a:extLst>
              <a:ext uri="{FF2B5EF4-FFF2-40B4-BE49-F238E27FC236}">
                <a16:creationId xmlns:a16="http://schemas.microsoft.com/office/drawing/2014/main" id="{C404EC85-90DF-4C22-841A-790AF4DCD236}"/>
              </a:ext>
            </a:extLst>
          </p:cNvPr>
          <p:cNvPicPr>
            <a:picLocks noChangeAspect="1"/>
          </p:cNvPicPr>
          <p:nvPr/>
        </p:nvPicPr>
        <p:blipFill>
          <a:blip r:embed="rId3"/>
          <a:stretch>
            <a:fillRect/>
          </a:stretch>
        </p:blipFill>
        <p:spPr>
          <a:xfrm>
            <a:off x="5761720" y="1628013"/>
            <a:ext cx="3320808" cy="2352675"/>
          </a:xfrm>
          <a:prstGeom prst="rect">
            <a:avLst/>
          </a:prstGeom>
        </p:spPr>
      </p:pic>
    </p:spTree>
    <p:extLst>
      <p:ext uri="{BB962C8B-B14F-4D97-AF65-F5344CB8AC3E}">
        <p14:creationId xmlns:p14="http://schemas.microsoft.com/office/powerpoint/2010/main" val="294700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6BC1-B520-4122-808A-C40A4F0DB5BD}"/>
              </a:ext>
            </a:extLst>
          </p:cNvPr>
          <p:cNvGrpSpPr/>
          <p:nvPr/>
        </p:nvGrpSpPr>
        <p:grpSpPr>
          <a:xfrm>
            <a:off x="3331663" y="1331379"/>
            <a:ext cx="5812337" cy="3654392"/>
            <a:chOff x="1238173" y="1037286"/>
            <a:chExt cx="5812337" cy="3654392"/>
          </a:xfrm>
        </p:grpSpPr>
        <p:sp>
          <p:nvSpPr>
            <p:cNvPr id="7" name="Rectangle 6">
              <a:extLst>
                <a:ext uri="{FF2B5EF4-FFF2-40B4-BE49-F238E27FC236}">
                  <a16:creationId xmlns:a16="http://schemas.microsoft.com/office/drawing/2014/main" id="{F4C46465-4C12-4041-AE4F-FA5B0E50BF1A}"/>
                </a:ext>
              </a:extLst>
            </p:cNvPr>
            <p:cNvSpPr/>
            <p:nvPr/>
          </p:nvSpPr>
          <p:spPr>
            <a:xfrm>
              <a:off x="3330263" y="1083803"/>
              <a:ext cx="3444219" cy="579823"/>
            </a:xfrm>
            <a:prstGeom prst="rect">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latin typeface="Barlow Light" panose="00000400000000000000" pitchFamily="2" charset="0"/>
                <a:cs typeface="Calibri" panose="020F0502020204030204" pitchFamily="34" charset="0"/>
              </a:endParaRPr>
            </a:p>
          </p:txBody>
        </p:sp>
        <p:sp>
          <p:nvSpPr>
            <p:cNvPr id="8" name="Rectangle 7">
              <a:extLst>
                <a:ext uri="{FF2B5EF4-FFF2-40B4-BE49-F238E27FC236}">
                  <a16:creationId xmlns:a16="http://schemas.microsoft.com/office/drawing/2014/main" id="{C614D5C0-361B-446F-ABAD-FBBE55E07427}"/>
                </a:ext>
              </a:extLst>
            </p:cNvPr>
            <p:cNvSpPr/>
            <p:nvPr/>
          </p:nvSpPr>
          <p:spPr>
            <a:xfrm>
              <a:off x="3330262" y="1875765"/>
              <a:ext cx="3444219" cy="579823"/>
            </a:xfrm>
            <a:prstGeom prst="rect">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Barlow Light" panose="00000400000000000000" pitchFamily="2" charset="0"/>
                <a:cs typeface="Calibri" panose="020F0502020204030204" pitchFamily="34" charset="0"/>
              </a:endParaRPr>
            </a:p>
          </p:txBody>
        </p:sp>
        <p:sp>
          <p:nvSpPr>
            <p:cNvPr id="9" name="Rectangle 8">
              <a:extLst>
                <a:ext uri="{FF2B5EF4-FFF2-40B4-BE49-F238E27FC236}">
                  <a16:creationId xmlns:a16="http://schemas.microsoft.com/office/drawing/2014/main" id="{2CF4B792-4016-4487-899D-12A43AE3F641}"/>
                </a:ext>
              </a:extLst>
            </p:cNvPr>
            <p:cNvSpPr/>
            <p:nvPr/>
          </p:nvSpPr>
          <p:spPr>
            <a:xfrm>
              <a:off x="3330263" y="2629373"/>
              <a:ext cx="3444219" cy="579823"/>
            </a:xfrm>
            <a:prstGeom prst="rect">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latin typeface="Barlow Light" panose="00000400000000000000" pitchFamily="2" charset="0"/>
                <a:cs typeface="Calibri" panose="020F0502020204030204" pitchFamily="34" charset="0"/>
              </a:endParaRPr>
            </a:p>
          </p:txBody>
        </p:sp>
        <p:sp>
          <p:nvSpPr>
            <p:cNvPr id="10" name="Rectangle 9">
              <a:extLst>
                <a:ext uri="{FF2B5EF4-FFF2-40B4-BE49-F238E27FC236}">
                  <a16:creationId xmlns:a16="http://schemas.microsoft.com/office/drawing/2014/main" id="{14952D6B-8ABD-4890-A693-CCE14DAE2340}"/>
                </a:ext>
              </a:extLst>
            </p:cNvPr>
            <p:cNvSpPr/>
            <p:nvPr/>
          </p:nvSpPr>
          <p:spPr>
            <a:xfrm>
              <a:off x="3330262" y="3334362"/>
              <a:ext cx="3444219" cy="579823"/>
            </a:xfrm>
            <a:prstGeom prst="rect">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latin typeface="Barlow Light" panose="00000400000000000000" pitchFamily="2" charset="0"/>
                <a:cs typeface="Calibri" panose="020F0502020204030204" pitchFamily="34" charset="0"/>
              </a:endParaRPr>
            </a:p>
          </p:txBody>
        </p:sp>
        <p:sp>
          <p:nvSpPr>
            <p:cNvPr id="11" name="Rectangle 10">
              <a:extLst>
                <a:ext uri="{FF2B5EF4-FFF2-40B4-BE49-F238E27FC236}">
                  <a16:creationId xmlns:a16="http://schemas.microsoft.com/office/drawing/2014/main" id="{FF0BEA31-FDA9-4A4C-9AB5-7228FF449C19}"/>
                </a:ext>
              </a:extLst>
            </p:cNvPr>
            <p:cNvSpPr/>
            <p:nvPr/>
          </p:nvSpPr>
          <p:spPr>
            <a:xfrm>
              <a:off x="3330261" y="4077306"/>
              <a:ext cx="3444219" cy="579823"/>
            </a:xfrm>
            <a:prstGeom prst="rect">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latin typeface="Barlow Light" panose="00000400000000000000" pitchFamily="2"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576C47BB-1451-4C0F-9C5E-9FFEC88F79AC}"/>
                </a:ext>
              </a:extLst>
            </p:cNvPr>
            <p:cNvSpPr/>
            <p:nvPr/>
          </p:nvSpPr>
          <p:spPr>
            <a:xfrm>
              <a:off x="1983594" y="1083802"/>
              <a:ext cx="1727407" cy="588878"/>
            </a:xfrm>
            <a:prstGeom prst="round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rlow Light" panose="00000400000000000000" pitchFamily="2" charset="0"/>
                  <a:cs typeface="Calibri" panose="020F0502020204030204" pitchFamily="34" charset="0"/>
                </a:rPr>
                <a:t>Data Gathering</a:t>
              </a:r>
            </a:p>
          </p:txBody>
        </p:sp>
        <p:sp>
          <p:nvSpPr>
            <p:cNvPr id="14" name="Rectangle: Rounded Corners 13">
              <a:extLst>
                <a:ext uri="{FF2B5EF4-FFF2-40B4-BE49-F238E27FC236}">
                  <a16:creationId xmlns:a16="http://schemas.microsoft.com/office/drawing/2014/main" id="{18FF4B2F-1EA7-4CBC-BA3F-91B20A0B7F97}"/>
                </a:ext>
              </a:extLst>
            </p:cNvPr>
            <p:cNvSpPr/>
            <p:nvPr/>
          </p:nvSpPr>
          <p:spPr>
            <a:xfrm>
              <a:off x="1983593" y="1869589"/>
              <a:ext cx="1727407" cy="588878"/>
            </a:xfrm>
            <a:prstGeom prst="roundRect">
              <a:avLst/>
            </a:prstGeom>
            <a:solidFill>
              <a:srgbClr val="1796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Barlow Light" panose="00000400000000000000" pitchFamily="2" charset="0"/>
                  <a:cs typeface="Calibri" panose="020F0502020204030204" pitchFamily="34" charset="0"/>
                </a:rPr>
                <a:t>Algorithm</a:t>
              </a:r>
            </a:p>
          </p:txBody>
        </p:sp>
        <p:sp>
          <p:nvSpPr>
            <p:cNvPr id="15" name="Rectangle: Rounded Corners 14">
              <a:extLst>
                <a:ext uri="{FF2B5EF4-FFF2-40B4-BE49-F238E27FC236}">
                  <a16:creationId xmlns:a16="http://schemas.microsoft.com/office/drawing/2014/main" id="{568FC6BB-3F64-4E00-8EFA-8305D8C3EE99}"/>
                </a:ext>
              </a:extLst>
            </p:cNvPr>
            <p:cNvSpPr/>
            <p:nvPr/>
          </p:nvSpPr>
          <p:spPr>
            <a:xfrm>
              <a:off x="1983593" y="2629372"/>
              <a:ext cx="1727407" cy="588878"/>
            </a:xfrm>
            <a:prstGeom prst="roundRect">
              <a:avLst/>
            </a:prstGeom>
            <a:solidFill>
              <a:srgbClr val="1796A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Barlow Light" panose="00000400000000000000" pitchFamily="2" charset="0"/>
                  <a:cs typeface="Calibri" panose="020F0502020204030204" pitchFamily="34" charset="0"/>
                </a:rPr>
                <a:t>Recognition</a:t>
              </a:r>
            </a:p>
          </p:txBody>
        </p:sp>
        <p:sp>
          <p:nvSpPr>
            <p:cNvPr id="16" name="Rectangle: Rounded Corners 15">
              <a:extLst>
                <a:ext uri="{FF2B5EF4-FFF2-40B4-BE49-F238E27FC236}">
                  <a16:creationId xmlns:a16="http://schemas.microsoft.com/office/drawing/2014/main" id="{9754572F-5A50-4908-93AD-0A2F80DA4429}"/>
                </a:ext>
              </a:extLst>
            </p:cNvPr>
            <p:cNvSpPr/>
            <p:nvPr/>
          </p:nvSpPr>
          <p:spPr>
            <a:xfrm>
              <a:off x="1983593" y="3337376"/>
              <a:ext cx="1727407" cy="588878"/>
            </a:xfrm>
            <a:prstGeom prst="round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rlow Light" panose="00000400000000000000" pitchFamily="2" charset="0"/>
                  <a:cs typeface="Calibri" panose="020F0502020204030204" pitchFamily="34" charset="0"/>
                </a:rPr>
                <a:t>Assigned Parking Credit</a:t>
              </a:r>
            </a:p>
          </p:txBody>
        </p:sp>
        <p:sp>
          <p:nvSpPr>
            <p:cNvPr id="17" name="Rectangle: Rounded Corners 16">
              <a:extLst>
                <a:ext uri="{FF2B5EF4-FFF2-40B4-BE49-F238E27FC236}">
                  <a16:creationId xmlns:a16="http://schemas.microsoft.com/office/drawing/2014/main" id="{9B6061A3-92CA-4730-B085-C80C81326317}"/>
                </a:ext>
              </a:extLst>
            </p:cNvPr>
            <p:cNvSpPr/>
            <p:nvPr/>
          </p:nvSpPr>
          <p:spPr>
            <a:xfrm>
              <a:off x="1983593" y="4065281"/>
              <a:ext cx="1727407" cy="588878"/>
            </a:xfrm>
            <a:prstGeom prst="round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rlow Light" panose="00000400000000000000" pitchFamily="2" charset="0"/>
                  <a:cs typeface="Calibri" panose="020F0502020204030204" pitchFamily="34" charset="0"/>
                </a:rPr>
                <a:t>Solar Panel Creation</a:t>
              </a:r>
            </a:p>
          </p:txBody>
        </p:sp>
        <p:sp>
          <p:nvSpPr>
            <p:cNvPr id="18" name="TextBox 17">
              <a:extLst>
                <a:ext uri="{FF2B5EF4-FFF2-40B4-BE49-F238E27FC236}">
                  <a16:creationId xmlns:a16="http://schemas.microsoft.com/office/drawing/2014/main" id="{1AC16A0B-C483-41EF-BB1B-22F74A23F2EF}"/>
                </a:ext>
              </a:extLst>
            </p:cNvPr>
            <p:cNvSpPr txBox="1"/>
            <p:nvPr/>
          </p:nvSpPr>
          <p:spPr>
            <a:xfrm>
              <a:off x="3867342" y="1203196"/>
              <a:ext cx="2896573" cy="461665"/>
            </a:xfrm>
            <a:prstGeom prst="rect">
              <a:avLst/>
            </a:prstGeom>
            <a:noFill/>
          </p:spPr>
          <p:txBody>
            <a:bodyPr wrap="square" rtlCol="0">
              <a:spAutoFit/>
            </a:bodyPr>
            <a:lstStyle/>
            <a:p>
              <a:r>
                <a:rPr lang="en-US" sz="1200" dirty="0">
                  <a:latin typeface="Barlow Light" panose="00000400000000000000" pitchFamily="2" charset="0"/>
                  <a:cs typeface="Calibri" panose="020F0502020204030204" pitchFamily="34" charset="0"/>
                </a:rPr>
                <a:t>Collecting pictures of </a:t>
              </a:r>
              <a:r>
                <a:rPr lang="en-US" sz="1200" b="1" u="sng" dirty="0">
                  <a:latin typeface="Barlow Light" panose="00000400000000000000" pitchFamily="2" charset="0"/>
                  <a:cs typeface="Calibri" panose="020F0502020204030204" pitchFamily="34" charset="0"/>
                </a:rPr>
                <a:t>waste materials </a:t>
              </a:r>
              <a:r>
                <a:rPr lang="en-US" sz="1200" dirty="0">
                  <a:latin typeface="Barlow Light" panose="00000400000000000000" pitchFamily="2" charset="0"/>
                  <a:cs typeface="Calibri" panose="020F0502020204030204" pitchFamily="34" charset="0"/>
                </a:rPr>
                <a:t>in a Database</a:t>
              </a:r>
            </a:p>
          </p:txBody>
        </p:sp>
        <p:sp>
          <p:nvSpPr>
            <p:cNvPr id="19" name="TextBox 18">
              <a:extLst>
                <a:ext uri="{FF2B5EF4-FFF2-40B4-BE49-F238E27FC236}">
                  <a16:creationId xmlns:a16="http://schemas.microsoft.com/office/drawing/2014/main" id="{5F7D7152-9FF4-4537-8509-6AE9CEEE06B6}"/>
                </a:ext>
              </a:extLst>
            </p:cNvPr>
            <p:cNvSpPr txBox="1"/>
            <p:nvPr/>
          </p:nvSpPr>
          <p:spPr>
            <a:xfrm>
              <a:off x="3867342" y="2033429"/>
              <a:ext cx="2896573" cy="276999"/>
            </a:xfrm>
            <a:prstGeom prst="rect">
              <a:avLst/>
            </a:prstGeom>
            <a:noFill/>
          </p:spPr>
          <p:txBody>
            <a:bodyPr wrap="square" rtlCol="0">
              <a:spAutoFit/>
            </a:bodyPr>
            <a:lstStyle/>
            <a:p>
              <a:r>
                <a:rPr lang="en-US" sz="1200" dirty="0">
                  <a:latin typeface="Barlow Light" panose="00000400000000000000" pitchFamily="2" charset="0"/>
                  <a:cs typeface="Calibri" panose="020F0502020204030204" pitchFamily="34" charset="0"/>
                </a:rPr>
                <a:t>Create </a:t>
              </a:r>
              <a:r>
                <a:rPr lang="en-US" sz="1200" b="1" u="sng" dirty="0">
                  <a:latin typeface="Barlow Light" panose="00000400000000000000" pitchFamily="2" charset="0"/>
                  <a:cs typeface="Calibri" panose="020F0502020204030204" pitchFamily="34" charset="0"/>
                </a:rPr>
                <a:t>Object Recognition CV Model</a:t>
              </a:r>
            </a:p>
          </p:txBody>
        </p:sp>
        <p:sp>
          <p:nvSpPr>
            <p:cNvPr id="20" name="TextBox 19">
              <a:extLst>
                <a:ext uri="{FF2B5EF4-FFF2-40B4-BE49-F238E27FC236}">
                  <a16:creationId xmlns:a16="http://schemas.microsoft.com/office/drawing/2014/main" id="{557B10F8-6DAA-4FBA-B2C3-995784D4FB4A}"/>
                </a:ext>
              </a:extLst>
            </p:cNvPr>
            <p:cNvSpPr txBox="1"/>
            <p:nvPr/>
          </p:nvSpPr>
          <p:spPr>
            <a:xfrm>
              <a:off x="3867342" y="2726647"/>
              <a:ext cx="2896573" cy="461665"/>
            </a:xfrm>
            <a:prstGeom prst="rect">
              <a:avLst/>
            </a:prstGeom>
            <a:noFill/>
          </p:spPr>
          <p:txBody>
            <a:bodyPr wrap="square" rtlCol="0">
              <a:spAutoFit/>
            </a:bodyPr>
            <a:lstStyle/>
            <a:p>
              <a:r>
                <a:rPr lang="en-US" sz="1200" dirty="0">
                  <a:latin typeface="Barlow Light" panose="00000400000000000000" pitchFamily="2" charset="0"/>
                  <a:cs typeface="Calibri" panose="020F0502020204030204" pitchFamily="34" charset="0"/>
                </a:rPr>
                <a:t>Scan </a:t>
              </a:r>
              <a:r>
                <a:rPr lang="en-US" sz="1200" b="1" u="sng" dirty="0">
                  <a:latin typeface="Barlow Light" panose="00000400000000000000" pitchFamily="2" charset="0"/>
                  <a:cs typeface="Calibri" panose="020F0502020204030204" pitchFamily="34" charset="0"/>
                </a:rPr>
                <a:t>new images </a:t>
              </a:r>
              <a:r>
                <a:rPr lang="en-US" sz="1200" dirty="0">
                  <a:latin typeface="Barlow Light" panose="00000400000000000000" pitchFamily="2" charset="0"/>
                  <a:cs typeface="Calibri" panose="020F0502020204030204" pitchFamily="34" charset="0"/>
                </a:rPr>
                <a:t>and assign credits based on match</a:t>
              </a:r>
            </a:p>
          </p:txBody>
        </p:sp>
        <p:sp>
          <p:nvSpPr>
            <p:cNvPr id="21" name="TextBox 20">
              <a:extLst>
                <a:ext uri="{FF2B5EF4-FFF2-40B4-BE49-F238E27FC236}">
                  <a16:creationId xmlns:a16="http://schemas.microsoft.com/office/drawing/2014/main" id="{E2828907-8829-4204-8008-EB1A4027375E}"/>
                </a:ext>
              </a:extLst>
            </p:cNvPr>
            <p:cNvSpPr txBox="1"/>
            <p:nvPr/>
          </p:nvSpPr>
          <p:spPr>
            <a:xfrm>
              <a:off x="3867342" y="3445257"/>
              <a:ext cx="2896573" cy="461665"/>
            </a:xfrm>
            <a:prstGeom prst="rect">
              <a:avLst/>
            </a:prstGeom>
            <a:noFill/>
          </p:spPr>
          <p:txBody>
            <a:bodyPr wrap="square" rtlCol="0">
              <a:spAutoFit/>
            </a:bodyPr>
            <a:lstStyle/>
            <a:p>
              <a:r>
                <a:rPr lang="en-US" sz="1200" dirty="0">
                  <a:latin typeface="Barlow Light" panose="00000400000000000000" pitchFamily="2" charset="0"/>
                  <a:cs typeface="Calibri" panose="020F0502020204030204" pitchFamily="34" charset="0"/>
                </a:rPr>
                <a:t>Provide user with </a:t>
              </a:r>
              <a:r>
                <a:rPr lang="en-US" sz="1200" b="1" u="sng" dirty="0">
                  <a:latin typeface="Barlow Light" panose="00000400000000000000" pitchFamily="2" charset="0"/>
                  <a:cs typeface="Calibri" panose="020F0502020204030204" pitchFamily="34" charset="0"/>
                </a:rPr>
                <a:t>aggregate parking credits</a:t>
              </a:r>
              <a:r>
                <a:rPr lang="en-US" sz="1200" dirty="0">
                  <a:latin typeface="Barlow Light" panose="00000400000000000000" pitchFamily="2" charset="0"/>
                  <a:cs typeface="Calibri" panose="020F0502020204030204" pitchFamily="34" charset="0"/>
                </a:rPr>
                <a:t> based on number of items</a:t>
              </a:r>
            </a:p>
          </p:txBody>
        </p:sp>
        <p:sp>
          <p:nvSpPr>
            <p:cNvPr id="22" name="TextBox 21">
              <a:extLst>
                <a:ext uri="{FF2B5EF4-FFF2-40B4-BE49-F238E27FC236}">
                  <a16:creationId xmlns:a16="http://schemas.microsoft.com/office/drawing/2014/main" id="{AE847C4E-FF29-4EC0-B0F7-05A7168E7A02}"/>
                </a:ext>
              </a:extLst>
            </p:cNvPr>
            <p:cNvSpPr txBox="1"/>
            <p:nvPr/>
          </p:nvSpPr>
          <p:spPr>
            <a:xfrm>
              <a:off x="3867342" y="4136384"/>
              <a:ext cx="2896573" cy="461665"/>
            </a:xfrm>
            <a:prstGeom prst="rect">
              <a:avLst/>
            </a:prstGeom>
            <a:noFill/>
          </p:spPr>
          <p:txBody>
            <a:bodyPr wrap="square" rtlCol="0">
              <a:spAutoFit/>
            </a:bodyPr>
            <a:lstStyle/>
            <a:p>
              <a:r>
                <a:rPr lang="en-US" sz="1200" dirty="0">
                  <a:latin typeface="Barlow Light" panose="00000400000000000000" pitchFamily="2" charset="0"/>
                  <a:cs typeface="Calibri" panose="020F0502020204030204" pitchFamily="34" charset="0"/>
                </a:rPr>
                <a:t>Use recycled plastic for </a:t>
              </a:r>
              <a:r>
                <a:rPr lang="en-US" sz="1200" b="1" u="sng" dirty="0">
                  <a:latin typeface="Barlow Light" panose="00000400000000000000" pitchFamily="2" charset="0"/>
                  <a:cs typeface="Calibri" panose="020F0502020204030204" pitchFamily="34" charset="0"/>
                </a:rPr>
                <a:t>solar panel creation</a:t>
              </a:r>
            </a:p>
          </p:txBody>
        </p:sp>
        <p:cxnSp>
          <p:nvCxnSpPr>
            <p:cNvPr id="26" name="Straight Connector 25">
              <a:extLst>
                <a:ext uri="{FF2B5EF4-FFF2-40B4-BE49-F238E27FC236}">
                  <a16:creationId xmlns:a16="http://schemas.microsoft.com/office/drawing/2014/main" id="{9A2276F7-1CC4-4FB6-A1D9-CAA17A444EA0}"/>
                </a:ext>
              </a:extLst>
            </p:cNvPr>
            <p:cNvCxnSpPr/>
            <p:nvPr/>
          </p:nvCxnSpPr>
          <p:spPr>
            <a:xfrm>
              <a:off x="1624207" y="1074806"/>
              <a:ext cx="0" cy="3579351"/>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D15F4A2-7726-4032-B957-A6956E837894}"/>
                </a:ext>
              </a:extLst>
            </p:cNvPr>
            <p:cNvCxnSpPr/>
            <p:nvPr/>
          </p:nvCxnSpPr>
          <p:spPr>
            <a:xfrm>
              <a:off x="1554947" y="1059114"/>
              <a:ext cx="14595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93B3C99-8ED1-4CFE-9B9F-7FE14263A094}"/>
                </a:ext>
              </a:extLst>
            </p:cNvPr>
            <p:cNvCxnSpPr/>
            <p:nvPr/>
          </p:nvCxnSpPr>
          <p:spPr>
            <a:xfrm>
              <a:off x="1549333" y="4688292"/>
              <a:ext cx="145950" cy="0"/>
            </a:xfrm>
            <a:prstGeom prst="line">
              <a:avLst/>
            </a:prstGeom>
            <a:ln w="1270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806B176-4432-4A0D-8B2A-7888CCA3BDC4}"/>
                </a:ext>
              </a:extLst>
            </p:cNvPr>
            <p:cNvSpPr txBox="1"/>
            <p:nvPr/>
          </p:nvSpPr>
          <p:spPr>
            <a:xfrm>
              <a:off x="1238173" y="1413776"/>
              <a:ext cx="732062" cy="207749"/>
            </a:xfrm>
            <a:prstGeom prst="rect">
              <a:avLst/>
            </a:prstGeom>
            <a:solidFill>
              <a:schemeClr val="bg1"/>
            </a:solidFill>
          </p:spPr>
          <p:txBody>
            <a:bodyPr wrap="square" rtlCol="0">
              <a:spAutoFit/>
            </a:bodyPr>
            <a:lstStyle/>
            <a:p>
              <a:pPr algn="ctr"/>
              <a:r>
                <a:rPr lang="en-US" altLang="zh-CN" sz="750" b="1" dirty="0">
                  <a:latin typeface="Barlow Light" panose="00000400000000000000" pitchFamily="2" charset="0"/>
                  <a:cs typeface="Calibri" panose="020F0502020204030204" pitchFamily="34" charset="0"/>
                </a:rPr>
                <a:t>Prepare</a:t>
              </a:r>
              <a:r>
                <a:rPr lang="en-US" sz="750" b="1" dirty="0">
                  <a:latin typeface="Barlow Light" panose="00000400000000000000" pitchFamily="2" charset="0"/>
                  <a:cs typeface="Calibri" panose="020F0502020204030204" pitchFamily="34" charset="0"/>
                </a:rPr>
                <a:t> Data</a:t>
              </a:r>
            </a:p>
          </p:txBody>
        </p:sp>
        <p:sp>
          <p:nvSpPr>
            <p:cNvPr id="30" name="TextBox 29">
              <a:extLst>
                <a:ext uri="{FF2B5EF4-FFF2-40B4-BE49-F238E27FC236}">
                  <a16:creationId xmlns:a16="http://schemas.microsoft.com/office/drawing/2014/main" id="{77BD28CB-FFCB-4D4B-A6EA-BEBA303BD2A6}"/>
                </a:ext>
              </a:extLst>
            </p:cNvPr>
            <p:cNvSpPr txBox="1"/>
            <p:nvPr/>
          </p:nvSpPr>
          <p:spPr>
            <a:xfrm>
              <a:off x="1525734" y="2482172"/>
              <a:ext cx="415498" cy="846555"/>
            </a:xfrm>
            <a:prstGeom prst="rect">
              <a:avLst/>
            </a:prstGeom>
            <a:solidFill>
              <a:schemeClr val="bg1"/>
            </a:solidFill>
          </p:spPr>
          <p:txBody>
            <a:bodyPr vert="vert270" wrap="square" rtlCol="0">
              <a:spAutoFit/>
            </a:bodyPr>
            <a:lstStyle/>
            <a:p>
              <a:pPr algn="ctr"/>
              <a:r>
                <a:rPr lang="en-US" altLang="zh-CN" sz="750" b="1" dirty="0">
                  <a:latin typeface="Barlow Light" panose="00000400000000000000" pitchFamily="2" charset="0"/>
                  <a:cs typeface="Calibri" panose="020F0502020204030204" pitchFamily="34" charset="0"/>
                </a:rPr>
                <a:t>Build</a:t>
              </a:r>
            </a:p>
            <a:p>
              <a:pPr algn="ctr"/>
              <a:r>
                <a:rPr lang="en-US" altLang="zh-CN" sz="750" b="1" dirty="0">
                  <a:latin typeface="Barlow Light" panose="00000400000000000000" pitchFamily="2" charset="0"/>
                  <a:cs typeface="Calibri" panose="020F0502020204030204" pitchFamily="34" charset="0"/>
                </a:rPr>
                <a:t>Model</a:t>
              </a:r>
              <a:endParaRPr lang="en-US" sz="750" b="1" dirty="0">
                <a:latin typeface="Barlow Light" panose="00000400000000000000" pitchFamily="2" charset="0"/>
                <a:cs typeface="Calibri" panose="020F0502020204030204" pitchFamily="34" charset="0"/>
              </a:endParaRPr>
            </a:p>
          </p:txBody>
        </p:sp>
        <p:sp>
          <p:nvSpPr>
            <p:cNvPr id="31" name="TextBox 30">
              <a:extLst>
                <a:ext uri="{FF2B5EF4-FFF2-40B4-BE49-F238E27FC236}">
                  <a16:creationId xmlns:a16="http://schemas.microsoft.com/office/drawing/2014/main" id="{C96B84B6-5F0D-4013-B0F1-51FB2BE6805D}"/>
                </a:ext>
              </a:extLst>
            </p:cNvPr>
            <p:cNvSpPr txBox="1"/>
            <p:nvPr/>
          </p:nvSpPr>
          <p:spPr>
            <a:xfrm>
              <a:off x="1274383" y="4077306"/>
              <a:ext cx="695852" cy="207749"/>
            </a:xfrm>
            <a:prstGeom prst="rect">
              <a:avLst/>
            </a:prstGeom>
            <a:solidFill>
              <a:schemeClr val="bg1"/>
            </a:solidFill>
          </p:spPr>
          <p:txBody>
            <a:bodyPr wrap="square" rtlCol="0">
              <a:spAutoFit/>
            </a:bodyPr>
            <a:lstStyle/>
            <a:p>
              <a:pPr algn="ctr"/>
              <a:r>
                <a:rPr lang="en-US" altLang="zh-CN" sz="750" b="1" dirty="0">
                  <a:latin typeface="Barlow Light" panose="00000400000000000000" pitchFamily="2" charset="0"/>
                  <a:cs typeface="Calibri" panose="020F0502020204030204" pitchFamily="34" charset="0"/>
                </a:rPr>
                <a:t>Execution</a:t>
              </a:r>
              <a:endParaRPr lang="en-US" sz="750" b="1" dirty="0">
                <a:latin typeface="Barlow Light" panose="00000400000000000000" pitchFamily="2" charset="0"/>
                <a:cs typeface="Calibri" panose="020F0502020204030204" pitchFamily="34" charset="0"/>
              </a:endParaRPr>
            </a:p>
          </p:txBody>
        </p:sp>
        <p:sp>
          <p:nvSpPr>
            <p:cNvPr id="32" name="Isosceles Triangle 31">
              <a:extLst>
                <a:ext uri="{FF2B5EF4-FFF2-40B4-BE49-F238E27FC236}">
                  <a16:creationId xmlns:a16="http://schemas.microsoft.com/office/drawing/2014/main" id="{E180F03F-F8FF-489E-AFA4-0FC705218BC5}"/>
                </a:ext>
              </a:extLst>
            </p:cNvPr>
            <p:cNvSpPr/>
            <p:nvPr/>
          </p:nvSpPr>
          <p:spPr bwMode="gray">
            <a:xfrm rot="16200000" flipV="1">
              <a:off x="5150338" y="2791506"/>
              <a:ext cx="3654392" cy="145952"/>
            </a:xfrm>
            <a:prstGeom prst="triangle">
              <a:avLst>
                <a:gd name="adj" fmla="val 49829"/>
              </a:avLst>
            </a:prstGeom>
            <a:solidFill>
              <a:schemeClr val="bg1">
                <a:lumMod val="85000"/>
              </a:schemeClr>
            </a:solidFill>
            <a:ln w="19050" algn="ctr">
              <a:solidFill>
                <a:schemeClr val="bg1"/>
              </a:solidFill>
              <a:miter lim="800000"/>
              <a:headEnd/>
              <a:tailEnd/>
            </a:ln>
          </p:spPr>
          <p:txBody>
            <a:bodyPr wrap="square" lIns="50006" tIns="50006" rIns="50006" bIns="50006" rtlCol="0" anchor="ctr"/>
            <a:lstStyle/>
            <a:p>
              <a:pPr algn="ctr" defTabSz="514350">
                <a:lnSpc>
                  <a:spcPct val="106000"/>
                </a:lnSpc>
                <a:buClrTx/>
                <a:defRPr/>
              </a:pPr>
              <a:endParaRPr lang="en-US" sz="900" b="1" kern="1200" dirty="0">
                <a:solidFill>
                  <a:prstClr val="white"/>
                </a:solidFill>
                <a:latin typeface="Calibri" panose="020F0502020204030204" pitchFamily="34" charset="0"/>
                <a:ea typeface="华文细黑"/>
                <a:cs typeface="Calibri" panose="020F0502020204030204" pitchFamily="34" charset="0"/>
              </a:endParaRPr>
            </a:p>
          </p:txBody>
        </p:sp>
      </p:grpSp>
      <p:sp>
        <p:nvSpPr>
          <p:cNvPr id="34" name="Title 13">
            <a:extLst>
              <a:ext uri="{FF2B5EF4-FFF2-40B4-BE49-F238E27FC236}">
                <a16:creationId xmlns:a16="http://schemas.microsoft.com/office/drawing/2014/main" id="{F336EDA3-B0DB-4840-B9C4-9EE610FB8745}"/>
              </a:ext>
            </a:extLst>
          </p:cNvPr>
          <p:cNvSpPr txBox="1">
            <a:spLocks/>
          </p:cNvSpPr>
          <p:nvPr/>
        </p:nvSpPr>
        <p:spPr>
          <a:xfrm>
            <a:off x="628650" y="725579"/>
            <a:ext cx="7886700" cy="387461"/>
          </a:xfrm>
          <a:prstGeom prst="rect">
            <a:avLst/>
          </a:prstGeom>
          <a:noFill/>
          <a:ln>
            <a:noFill/>
          </a:ln>
        </p:spPr>
        <p:txBody>
          <a:bodyPr spcFirstLastPara="1" wrap="square" lIns="0" tIns="0" rIns="0" bIns="0" anchor="b" anchorCtr="0">
            <a:noAutofit/>
          </a:bodyPr>
          <a:lstStyle>
            <a:lvl1pPr lvl="0" algn="l" defTabSz="914400" rtl="0" eaLnBrk="1" latinLnBrk="0" hangingPunct="1">
              <a:lnSpc>
                <a:spcPct val="90000"/>
              </a:lnSpc>
              <a:spcBef>
                <a:spcPts val="0"/>
              </a:spcBef>
              <a:spcAft>
                <a:spcPts val="0"/>
              </a:spcAft>
              <a:buClr>
                <a:schemeClr val="dk1"/>
              </a:buClr>
              <a:buSzPts val="3600"/>
              <a:buFont typeface="Bebas Neue"/>
              <a:buNone/>
              <a:defRPr sz="3600" kern="1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r>
              <a:rPr lang="en-US" dirty="0"/>
              <a:t>Project plan overview &amp; Execution Approach </a:t>
            </a:r>
          </a:p>
        </p:txBody>
      </p:sp>
      <p:grpSp>
        <p:nvGrpSpPr>
          <p:cNvPr id="33" name="Google Shape;217;p22">
            <a:extLst>
              <a:ext uri="{FF2B5EF4-FFF2-40B4-BE49-F238E27FC236}">
                <a16:creationId xmlns:a16="http://schemas.microsoft.com/office/drawing/2014/main" id="{FD712375-A9FD-45EB-9636-41A653A640D7}"/>
              </a:ext>
            </a:extLst>
          </p:cNvPr>
          <p:cNvGrpSpPr/>
          <p:nvPr/>
        </p:nvGrpSpPr>
        <p:grpSpPr>
          <a:xfrm>
            <a:off x="82289" y="139222"/>
            <a:ext cx="367686" cy="599441"/>
            <a:chOff x="6730350" y="2315900"/>
            <a:chExt cx="257700" cy="420100"/>
          </a:xfrm>
        </p:grpSpPr>
        <p:sp>
          <p:nvSpPr>
            <p:cNvPr id="36" name="Google Shape;218;p22">
              <a:extLst>
                <a:ext uri="{FF2B5EF4-FFF2-40B4-BE49-F238E27FC236}">
                  <a16:creationId xmlns:a16="http://schemas.microsoft.com/office/drawing/2014/main" id="{4A7CD278-EB42-4A8B-AEA6-70E9BA838209}"/>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219;p22">
              <a:extLst>
                <a:ext uri="{FF2B5EF4-FFF2-40B4-BE49-F238E27FC236}">
                  <a16:creationId xmlns:a16="http://schemas.microsoft.com/office/drawing/2014/main" id="{E90B7AB6-2AE8-4A15-A3CE-FD8F4F235427}"/>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 name="Google Shape;220;p22">
              <a:extLst>
                <a:ext uri="{FF2B5EF4-FFF2-40B4-BE49-F238E27FC236}">
                  <a16:creationId xmlns:a16="http://schemas.microsoft.com/office/drawing/2014/main" id="{CFD44D84-A306-4838-AE31-EB4A7DEC2BE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 name="Google Shape;221;p22">
              <a:extLst>
                <a:ext uri="{FF2B5EF4-FFF2-40B4-BE49-F238E27FC236}">
                  <a16:creationId xmlns:a16="http://schemas.microsoft.com/office/drawing/2014/main" id="{0BD3902E-F980-4BC8-8B7C-76BE9C02B9B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 name="Google Shape;222;p22">
              <a:extLst>
                <a:ext uri="{FF2B5EF4-FFF2-40B4-BE49-F238E27FC236}">
                  <a16:creationId xmlns:a16="http://schemas.microsoft.com/office/drawing/2014/main" id="{55812E2F-784D-463D-894F-260A4BC3727E}"/>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a:extLst>
              <a:ext uri="{FF2B5EF4-FFF2-40B4-BE49-F238E27FC236}">
                <a16:creationId xmlns:a16="http://schemas.microsoft.com/office/drawing/2014/main" id="{CBA54C8F-14F4-4466-9423-AB9226777CC6}"/>
              </a:ext>
            </a:extLst>
          </p:cNvPr>
          <p:cNvPicPr>
            <a:picLocks noChangeAspect="1"/>
          </p:cNvPicPr>
          <p:nvPr/>
        </p:nvPicPr>
        <p:blipFill>
          <a:blip r:embed="rId2"/>
          <a:stretch>
            <a:fillRect/>
          </a:stretch>
        </p:blipFill>
        <p:spPr>
          <a:xfrm>
            <a:off x="121193" y="1786685"/>
            <a:ext cx="2721008" cy="2083879"/>
          </a:xfrm>
          <a:prstGeom prst="rect">
            <a:avLst/>
          </a:prstGeom>
        </p:spPr>
      </p:pic>
      <p:sp>
        <p:nvSpPr>
          <p:cNvPr id="5" name="Rectangle: Rounded Corners 4">
            <a:extLst>
              <a:ext uri="{FF2B5EF4-FFF2-40B4-BE49-F238E27FC236}">
                <a16:creationId xmlns:a16="http://schemas.microsoft.com/office/drawing/2014/main" id="{E794805A-B8CA-41CF-B35D-FF50BCE7A796}"/>
              </a:ext>
            </a:extLst>
          </p:cNvPr>
          <p:cNvSpPr/>
          <p:nvPr/>
        </p:nvSpPr>
        <p:spPr>
          <a:xfrm>
            <a:off x="3574241" y="2077112"/>
            <a:ext cx="5353486" cy="22231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AB6BD04C-5615-478A-B33E-2287A3BCBA16}"/>
              </a:ext>
            </a:extLst>
          </p:cNvPr>
          <p:cNvCxnSpPr>
            <a:cxnSpLocks/>
            <a:endCxn id="29" idx="1"/>
          </p:cNvCxnSpPr>
          <p:nvPr/>
        </p:nvCxnSpPr>
        <p:spPr>
          <a:xfrm flipV="1">
            <a:off x="2842201" y="1811744"/>
            <a:ext cx="489462" cy="335020"/>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Connector: Elbow 40">
            <a:extLst>
              <a:ext uri="{FF2B5EF4-FFF2-40B4-BE49-F238E27FC236}">
                <a16:creationId xmlns:a16="http://schemas.microsoft.com/office/drawing/2014/main" id="{C146941D-A84B-45F5-BC17-74C5FCEB3E78}"/>
              </a:ext>
            </a:extLst>
          </p:cNvPr>
          <p:cNvCxnSpPr>
            <a:cxnSpLocks/>
            <a:stCxn id="3" idx="3"/>
            <a:endCxn id="5" idx="1"/>
          </p:cNvCxnSpPr>
          <p:nvPr/>
        </p:nvCxnSpPr>
        <p:spPr>
          <a:xfrm>
            <a:off x="2842201" y="2828625"/>
            <a:ext cx="732040" cy="360078"/>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Connector: Elbow 43">
            <a:extLst>
              <a:ext uri="{FF2B5EF4-FFF2-40B4-BE49-F238E27FC236}">
                <a16:creationId xmlns:a16="http://schemas.microsoft.com/office/drawing/2014/main" id="{BA38BD1E-A103-435E-A705-21EC5B2C777E}"/>
              </a:ext>
            </a:extLst>
          </p:cNvPr>
          <p:cNvCxnSpPr>
            <a:cxnSpLocks/>
            <a:endCxn id="31" idx="1"/>
          </p:cNvCxnSpPr>
          <p:nvPr/>
        </p:nvCxnSpPr>
        <p:spPr>
          <a:xfrm rot="16200000" flipH="1">
            <a:off x="2577098" y="3684498"/>
            <a:ext cx="1055879" cy="52567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7693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ECOSYSTEM ENGAGEMENTS</a:t>
            </a:r>
            <a:endParaRPr dirty="0"/>
          </a:p>
        </p:txBody>
      </p:sp>
      <p:sp>
        <p:nvSpPr>
          <p:cNvPr id="78" name="Google Shape;78;p12"/>
          <p:cNvSpPr txBox="1">
            <a:spLocks noGrp="1"/>
          </p:cNvSpPr>
          <p:nvPr>
            <p:ph type="body" idx="2"/>
          </p:nvPr>
        </p:nvSpPr>
        <p:spPr>
          <a:xfrm>
            <a:off x="4815600" y="1576550"/>
            <a:ext cx="3473100" cy="1825800"/>
          </a:xfrm>
          <a:prstGeom prst="rect">
            <a:avLst/>
          </a:prstGeom>
        </p:spPr>
        <p:txBody>
          <a:bodyPr spcFirstLastPara="1" wrap="square" lIns="0" tIns="0" rIns="0" bIns="0" anchor="t" anchorCtr="0">
            <a:noAutofit/>
          </a:bodyPr>
          <a:lstStyle/>
          <a:p>
            <a:pPr marL="0" indent="0" algn="ctr">
              <a:buClr>
                <a:schemeClr val="dk1"/>
              </a:buClr>
              <a:buSzPts val="1100"/>
              <a:buNone/>
            </a:pPr>
            <a:r>
              <a:rPr lang="en" sz="1400" b="1" dirty="0">
                <a:latin typeface="Barlow" panose="00000500000000000000" pitchFamily="2" charset="0"/>
              </a:rPr>
              <a:t>BENEFICIARIES</a:t>
            </a:r>
            <a:endParaRPr sz="1400" b="1" dirty="0">
              <a:latin typeface="Barlow" panose="00000500000000000000" pitchFamily="2" charset="0"/>
            </a:endParaRPr>
          </a:p>
          <a:p>
            <a:pPr marL="171450" indent="-171450">
              <a:spcBef>
                <a:spcPts val="800"/>
              </a:spcBef>
              <a:buClr>
                <a:schemeClr val="dk1"/>
              </a:buClr>
              <a:buSzPts val="1100"/>
            </a:pPr>
            <a:r>
              <a:rPr lang="en" sz="1200" dirty="0"/>
              <a:t>ASU community</a:t>
            </a:r>
          </a:p>
          <a:p>
            <a:pPr marL="171450" indent="-171450">
              <a:spcBef>
                <a:spcPts val="800"/>
              </a:spcBef>
              <a:buClr>
                <a:schemeClr val="dk1"/>
              </a:buClr>
              <a:buSzPts val="1100"/>
            </a:pPr>
            <a:r>
              <a:rPr lang="en" sz="1200" dirty="0"/>
              <a:t>Users of parking lots at ASU</a:t>
            </a:r>
          </a:p>
          <a:p>
            <a:pPr marL="171450" indent="-171450">
              <a:spcBef>
                <a:spcPts val="800"/>
              </a:spcBef>
              <a:buClr>
                <a:schemeClr val="dk1"/>
              </a:buClr>
              <a:buSzPts val="1100"/>
            </a:pPr>
            <a:r>
              <a:rPr lang="en" sz="1200" dirty="0"/>
              <a:t>Everyone present in the ecosystem seeking a cleaner &amp; better environment</a:t>
            </a:r>
          </a:p>
          <a:p>
            <a:pPr marL="0" lvl="0" indent="0" algn="l" rtl="0">
              <a:spcBef>
                <a:spcPts val="800"/>
              </a:spcBef>
              <a:spcAft>
                <a:spcPts val="800"/>
              </a:spcAft>
              <a:buClr>
                <a:schemeClr val="dk1"/>
              </a:buClr>
              <a:buSzPts val="1100"/>
              <a:buFont typeface="Arial"/>
              <a:buNone/>
            </a:pPr>
            <a:endParaRPr sz="1200" b="1" dirty="0"/>
          </a:p>
        </p:txBody>
      </p:sp>
      <p:sp>
        <p:nvSpPr>
          <p:cNvPr id="79" name="Google Shape;79;p12"/>
          <p:cNvSpPr txBox="1">
            <a:spLocks noGrp="1"/>
          </p:cNvSpPr>
          <p:nvPr>
            <p:ph type="body" idx="1"/>
          </p:nvPr>
        </p:nvSpPr>
        <p:spPr>
          <a:xfrm>
            <a:off x="855275" y="1576550"/>
            <a:ext cx="3473100" cy="18258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400" b="1" dirty="0">
                <a:latin typeface="Barlow" panose="00000500000000000000" pitchFamily="2" charset="0"/>
              </a:rPr>
              <a:t>KEY STAKEHOLDERS</a:t>
            </a:r>
            <a:endParaRPr sz="1400" b="1" dirty="0">
              <a:latin typeface="Barlow" panose="00000500000000000000" pitchFamily="2" charset="0"/>
            </a:endParaRPr>
          </a:p>
          <a:p>
            <a:pPr marL="171450" indent="-171450">
              <a:spcBef>
                <a:spcPts val="800"/>
              </a:spcBef>
              <a:buClr>
                <a:schemeClr val="dk1"/>
              </a:buClr>
              <a:buSzPts val="1100"/>
            </a:pPr>
            <a:r>
              <a:rPr lang="en" sz="1200" dirty="0"/>
              <a:t>ASU Parking Facility Team</a:t>
            </a:r>
          </a:p>
          <a:p>
            <a:pPr marL="171450" indent="-171450">
              <a:spcBef>
                <a:spcPts val="800"/>
              </a:spcBef>
              <a:buClr>
                <a:schemeClr val="dk1"/>
              </a:buClr>
              <a:buSzPts val="1100"/>
            </a:pPr>
            <a:r>
              <a:rPr lang="en" sz="1200" dirty="0"/>
              <a:t>Recycling Waste Management Team at ASU</a:t>
            </a:r>
          </a:p>
          <a:p>
            <a:pPr marL="171450" indent="-171450">
              <a:spcBef>
                <a:spcPts val="800"/>
              </a:spcBef>
              <a:buClr>
                <a:schemeClr val="dk1"/>
              </a:buClr>
              <a:buSzPts val="1100"/>
            </a:pPr>
            <a:r>
              <a:rPr lang="en-US" sz="1200" dirty="0"/>
              <a:t>Users from ASU community (including, staff, visitor and students) </a:t>
            </a:r>
          </a:p>
          <a:p>
            <a:pPr marL="171450" indent="-171450">
              <a:spcBef>
                <a:spcPts val="800"/>
              </a:spcBef>
              <a:buClr>
                <a:schemeClr val="dk1"/>
              </a:buClr>
              <a:buSzPts val="1100"/>
            </a:pPr>
            <a:r>
              <a:rPr lang="en" sz="1200" dirty="0"/>
              <a:t>Recycling Waste Management Vendor to recycle the plastics collected</a:t>
            </a:r>
          </a:p>
          <a:p>
            <a:pPr marL="171450" indent="-171450">
              <a:spcBef>
                <a:spcPts val="800"/>
              </a:spcBef>
              <a:buClr>
                <a:schemeClr val="dk1"/>
              </a:buClr>
              <a:buSzPts val="1100"/>
            </a:pPr>
            <a:r>
              <a:rPr lang="en-US" sz="1200" dirty="0"/>
              <a:t>University Technology Office</a:t>
            </a:r>
          </a:p>
          <a:p>
            <a:pPr marL="171450" indent="-171450">
              <a:spcBef>
                <a:spcPts val="800"/>
              </a:spcBef>
              <a:buClr>
                <a:schemeClr val="dk1"/>
              </a:buClr>
              <a:buSzPts val="1100"/>
            </a:pPr>
            <a:r>
              <a:rPr lang="en-US" sz="1200" dirty="0"/>
              <a:t>Vendor/Supplier of Solar Panels </a:t>
            </a:r>
            <a:endParaRPr lang="en" sz="1200" dirty="0"/>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82" name="Google Shape;82;p12"/>
          <p:cNvGrpSpPr/>
          <p:nvPr/>
        </p:nvGrpSpPr>
        <p:grpSpPr>
          <a:xfrm>
            <a:off x="193381" y="737163"/>
            <a:ext cx="509279" cy="423676"/>
            <a:chOff x="1926350" y="995225"/>
            <a:chExt cx="428650" cy="356600"/>
          </a:xfrm>
        </p:grpSpPr>
        <p:sp>
          <p:nvSpPr>
            <p:cNvPr id="83" name="Google Shape;83;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85;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 name="Google Shape;86;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5" name="Straight Connector 4">
            <a:extLst>
              <a:ext uri="{FF2B5EF4-FFF2-40B4-BE49-F238E27FC236}">
                <a16:creationId xmlns:a16="http://schemas.microsoft.com/office/drawing/2014/main" id="{8880846A-F09F-4B38-A917-201DBCF05D0B}"/>
              </a:ext>
            </a:extLst>
          </p:cNvPr>
          <p:cNvCxnSpPr>
            <a:stCxn id="77" idx="2"/>
          </p:cNvCxnSpPr>
          <p:nvPr/>
        </p:nvCxnSpPr>
        <p:spPr>
          <a:xfrm flipH="1">
            <a:off x="4572000" y="1232300"/>
            <a:ext cx="3450" cy="3638151"/>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0460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body" idx="1"/>
          </p:nvPr>
        </p:nvSpPr>
        <p:spPr>
          <a:xfrm>
            <a:off x="4121015" y="1060397"/>
            <a:ext cx="4615731" cy="3715230"/>
          </a:xfrm>
          <a:prstGeom prst="rect">
            <a:avLst/>
          </a:prstGeom>
        </p:spPr>
        <p:txBody>
          <a:bodyPr spcFirstLastPara="1" wrap="square" lIns="0" tIns="0" rIns="0" bIns="0" anchor="t" anchorCtr="0">
            <a:noAutofit/>
          </a:bodyPr>
          <a:lstStyle/>
          <a:p>
            <a:pPr marL="0" indent="0" algn="ctr">
              <a:spcAft>
                <a:spcPts val="800"/>
              </a:spcAft>
              <a:buNone/>
            </a:pPr>
            <a:r>
              <a:rPr lang="en-US" sz="1600" b="1" u="sng" dirty="0">
                <a:latin typeface="Barlow Light" panose="00000400000000000000" pitchFamily="2" charset="0"/>
                <a:ea typeface="DengXian" panose="02010600030101010101" pitchFamily="2" charset="-122"/>
                <a:cs typeface="Times New Roman" panose="02020603050405020304" pitchFamily="18" charset="0"/>
              </a:rPr>
              <a:t>Impact of the Program</a:t>
            </a:r>
          </a:p>
          <a:p>
            <a:pPr>
              <a:spcAft>
                <a:spcPts val="800"/>
              </a:spcAft>
              <a:buFont typeface="Wingdings" panose="05000000000000000000" pitchFamily="2" charset="2"/>
              <a:buChar char="ü"/>
            </a:pPr>
            <a:r>
              <a:rPr lang="en-US" sz="1400" dirty="0">
                <a:latin typeface="Barlow Light" panose="00000400000000000000" pitchFamily="2" charset="0"/>
                <a:ea typeface="DengXian" panose="02010600030101010101" pitchFamily="2" charset="-122"/>
                <a:cs typeface="Times New Roman" panose="02020603050405020304" pitchFamily="18" charset="0"/>
              </a:rPr>
              <a:t>A zest </a:t>
            </a:r>
            <a:r>
              <a:rPr lang="en-US" sz="1400" dirty="0">
                <a:effectLst/>
                <a:latin typeface="Barlow Light" panose="00000400000000000000" pitchFamily="2" charset="0"/>
                <a:ea typeface="DengXian" panose="02010600030101010101" pitchFamily="2" charset="-122"/>
                <a:cs typeface="Times New Roman" panose="02020603050405020304" pitchFamily="18" charset="0"/>
              </a:rPr>
              <a:t>towards a cleaner and safer environment</a:t>
            </a:r>
          </a:p>
          <a:p>
            <a:pPr>
              <a:spcAft>
                <a:spcPts val="800"/>
              </a:spcAft>
              <a:buFont typeface="Wingdings" panose="05000000000000000000" pitchFamily="2" charset="2"/>
              <a:buChar char="ü"/>
            </a:pPr>
            <a:r>
              <a:rPr lang="en-US" sz="1400" dirty="0">
                <a:latin typeface="Barlow Light" panose="00000400000000000000" pitchFamily="2" charset="0"/>
                <a:ea typeface="DengXian" panose="02010600030101010101" pitchFamily="2" charset="-122"/>
                <a:cs typeface="Times New Roman" panose="02020603050405020304" pitchFamily="18" charset="0"/>
              </a:rPr>
              <a:t>Proposing </a:t>
            </a:r>
            <a:r>
              <a:rPr lang="en-US" sz="1400" dirty="0">
                <a:effectLst/>
                <a:latin typeface="Barlow Light" panose="00000400000000000000" pitchFamily="2" charset="0"/>
                <a:ea typeface="DengXian" panose="02010600030101010101" pitchFamily="2" charset="-122"/>
                <a:cs typeface="Times New Roman" panose="02020603050405020304" pitchFamily="18" charset="0"/>
              </a:rPr>
              <a:t>alternative &amp; long-term solution to reserve essential resources for the future generations</a:t>
            </a:r>
          </a:p>
          <a:p>
            <a:pPr>
              <a:spcAft>
                <a:spcPts val="800"/>
              </a:spcAft>
              <a:buFont typeface="Wingdings" panose="05000000000000000000" pitchFamily="2" charset="2"/>
              <a:buChar char="ü"/>
            </a:pPr>
            <a:r>
              <a:rPr lang="en-US" sz="1400" dirty="0">
                <a:latin typeface="Barlow Light" panose="00000400000000000000" pitchFamily="2" charset="0"/>
                <a:ea typeface="DengXian" panose="02010600030101010101" pitchFamily="2" charset="-122"/>
                <a:cs typeface="Times New Roman" panose="02020603050405020304" pitchFamily="18" charset="0"/>
              </a:rPr>
              <a:t>T</a:t>
            </a:r>
            <a:r>
              <a:rPr lang="en-US" sz="1400" dirty="0">
                <a:effectLst/>
                <a:latin typeface="Barlow Light" panose="00000400000000000000" pitchFamily="2" charset="0"/>
                <a:ea typeface="DengXian" panose="02010600030101010101" pitchFamily="2" charset="-122"/>
                <a:cs typeface="Times New Roman" panose="02020603050405020304" pitchFamily="18" charset="0"/>
              </a:rPr>
              <a:t>aking advantage of deep learning technology  for recycling of huge plastics waste generated and spreading awareness for cleaner solar power generation</a:t>
            </a:r>
          </a:p>
          <a:p>
            <a:pPr>
              <a:spcAft>
                <a:spcPts val="800"/>
              </a:spcAft>
              <a:buFont typeface="Wingdings" panose="05000000000000000000" pitchFamily="2" charset="2"/>
              <a:buChar char="ü"/>
            </a:pPr>
            <a:r>
              <a:rPr lang="en-US" sz="1400" dirty="0">
                <a:latin typeface="Barlow Light" panose="00000400000000000000" pitchFamily="2" charset="0"/>
                <a:ea typeface="DengXian" panose="02010600030101010101" pitchFamily="2" charset="-122"/>
                <a:cs typeface="Times New Roman" panose="02020603050405020304" pitchFamily="18" charset="0"/>
              </a:rPr>
              <a:t>Tackling parking problem issue at ASU with the distribution of parking credits incentives while spreading awareness &amp; a </a:t>
            </a:r>
            <a:r>
              <a:rPr lang="en-US" sz="1400" dirty="0">
                <a:effectLst/>
                <a:latin typeface="Barlow Light" panose="00000400000000000000" pitchFamily="2" charset="0"/>
                <a:ea typeface="DengXian" panose="02010600030101010101" pitchFamily="2" charset="-122"/>
                <a:cs typeface="Times New Roman" panose="02020603050405020304" pitchFamily="18" charset="0"/>
              </a:rPr>
              <a:t>sense of responsibility of giving back to the society</a:t>
            </a:r>
          </a:p>
          <a:p>
            <a:pPr>
              <a:spcAft>
                <a:spcPts val="800"/>
              </a:spcAft>
              <a:buFont typeface="Wingdings" panose="05000000000000000000" pitchFamily="2" charset="2"/>
              <a:buChar char="ü"/>
            </a:pP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p>
            <a:pPr lvl="0" algn="l" rtl="0">
              <a:spcBef>
                <a:spcPts val="0"/>
              </a:spcBef>
              <a:spcAft>
                <a:spcPts val="800"/>
              </a:spcAft>
              <a:buFont typeface="Wingdings" panose="05000000000000000000" pitchFamily="2" charset="2"/>
              <a:buChar char="ü"/>
            </a:pPr>
            <a:endParaRPr sz="2800" dirty="0"/>
          </a:p>
        </p:txBody>
      </p:sp>
      <p:sp>
        <p:nvSpPr>
          <p:cNvPr id="107" name="Google Shape;107;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Google Shape;396;p32">
            <a:extLst>
              <a:ext uri="{FF2B5EF4-FFF2-40B4-BE49-F238E27FC236}">
                <a16:creationId xmlns:a16="http://schemas.microsoft.com/office/drawing/2014/main" id="{046150E7-5FA7-4ED3-955B-4447BDC6399B}"/>
              </a:ext>
            </a:extLst>
          </p:cNvPr>
          <p:cNvSpPr txBox="1">
            <a:spLocks/>
          </p:cNvSpPr>
          <p:nvPr/>
        </p:nvSpPr>
        <p:spPr>
          <a:xfrm>
            <a:off x="1857685" y="191222"/>
            <a:ext cx="6821049" cy="70693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US" sz="3200" dirty="0">
                <a:solidFill>
                  <a:srgbClr val="50DD8B"/>
                </a:solidFill>
                <a:latin typeface="Bebas Neue"/>
                <a:ea typeface="Bebas Neue"/>
                <a:cs typeface="Bebas Neue"/>
                <a:sym typeface="Bebas Neue"/>
              </a:rPr>
              <a:t>Value of the SOLUTION &amp; SUCCESS METRICS</a:t>
            </a:r>
          </a:p>
        </p:txBody>
      </p:sp>
      <p:sp>
        <p:nvSpPr>
          <p:cNvPr id="5" name="Arrow: Pentagon 4">
            <a:extLst>
              <a:ext uri="{FF2B5EF4-FFF2-40B4-BE49-F238E27FC236}">
                <a16:creationId xmlns:a16="http://schemas.microsoft.com/office/drawing/2014/main" id="{ADEFCD55-B7B7-4317-A341-FDFAB841450C}"/>
              </a:ext>
            </a:extLst>
          </p:cNvPr>
          <p:cNvSpPr/>
          <p:nvPr/>
        </p:nvSpPr>
        <p:spPr>
          <a:xfrm>
            <a:off x="245889" y="1386968"/>
            <a:ext cx="3742124" cy="2931459"/>
          </a:xfrm>
          <a:prstGeom prst="homePlate">
            <a:avLst/>
          </a:prstGeom>
          <a:noFill/>
          <a:ln>
            <a:solidFill>
              <a:srgbClr val="50D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1600" b="1" dirty="0">
                <a:solidFill>
                  <a:schemeClr val="bg1"/>
                </a:solidFill>
                <a:effectLst/>
                <a:latin typeface="Barlow Light" panose="00000400000000000000" pitchFamily="2" charset="0"/>
                <a:ea typeface="DengXian" panose="02010600030101010101" pitchFamily="2" charset="-122"/>
                <a:cs typeface="Times New Roman" panose="02020603050405020304" pitchFamily="18" charset="0"/>
              </a:rPr>
              <a:t>        </a:t>
            </a:r>
            <a:r>
              <a:rPr lang="en-US" sz="1600" b="1" u="sng" dirty="0">
                <a:solidFill>
                  <a:schemeClr val="bg1"/>
                </a:solidFill>
                <a:effectLst/>
                <a:latin typeface="Barlow Light" panose="00000400000000000000" pitchFamily="2" charset="0"/>
                <a:ea typeface="DengXian" panose="02010600030101010101" pitchFamily="2" charset="-122"/>
                <a:cs typeface="Times New Roman" panose="02020603050405020304" pitchFamily="18" charset="0"/>
              </a:rPr>
              <a:t>Success Metrics</a:t>
            </a:r>
          </a:p>
          <a:p>
            <a:pPr marR="0" lvl="0" algn="ctr">
              <a:lnSpc>
                <a:spcPct val="107000"/>
              </a:lnSpc>
              <a:spcBef>
                <a:spcPts val="0"/>
              </a:spcBef>
              <a:spcAft>
                <a:spcPts val="0"/>
              </a:spcAft>
            </a:pPr>
            <a:endParaRPr lang="en-US" sz="1200" b="1" dirty="0">
              <a:solidFill>
                <a:schemeClr val="bg1"/>
              </a:solidFill>
              <a:effectLst/>
              <a:latin typeface="Barlow Light" panose="00000400000000000000" pitchFamily="2"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Clr>
                <a:schemeClr val="bg1"/>
              </a:buClr>
              <a:buFont typeface="Symbol" panose="05050102010706020507" pitchFamily="18" charset="2"/>
              <a:buChar char=""/>
            </a:pPr>
            <a:r>
              <a:rPr lang="en-US" sz="1200" dirty="0">
                <a:solidFill>
                  <a:schemeClr val="bg1"/>
                </a:solidFill>
                <a:effectLst/>
                <a:latin typeface="Barlow Light" panose="00000400000000000000" pitchFamily="2" charset="0"/>
                <a:ea typeface="DengXian" panose="02010600030101010101" pitchFamily="2" charset="-122"/>
                <a:cs typeface="Times New Roman" panose="02020603050405020304" pitchFamily="18" charset="0"/>
              </a:rPr>
              <a:t>Successful registration and conversion of 60-70% vehicle owners to the active users of this recycling program</a:t>
            </a:r>
          </a:p>
          <a:p>
            <a:pPr marL="342900" marR="0" lvl="0" indent="-342900">
              <a:lnSpc>
                <a:spcPct val="107000"/>
              </a:lnSpc>
              <a:spcBef>
                <a:spcPts val="0"/>
              </a:spcBef>
              <a:spcAft>
                <a:spcPts val="0"/>
              </a:spcAft>
              <a:buClr>
                <a:schemeClr val="bg1"/>
              </a:buClr>
              <a:buFont typeface="Symbol" panose="05050102010706020507" pitchFamily="18" charset="2"/>
              <a:buChar char=""/>
            </a:pPr>
            <a:r>
              <a:rPr lang="en-US" sz="1200" dirty="0">
                <a:solidFill>
                  <a:schemeClr val="bg1"/>
                </a:solidFill>
                <a:effectLst/>
                <a:latin typeface="Barlow Light" panose="00000400000000000000" pitchFamily="2" charset="0"/>
                <a:ea typeface="DengXian" panose="02010600030101010101" pitchFamily="2" charset="-122"/>
                <a:cs typeface="Times New Roman" panose="02020603050405020304" pitchFamily="18" charset="0"/>
              </a:rPr>
              <a:t>Distribution of 10,000 credit points within first two months redeemable at the parking place</a:t>
            </a:r>
          </a:p>
          <a:p>
            <a:pPr algn="ctr"/>
            <a:endParaRPr lang="en-US" sz="1200" dirty="0">
              <a:solidFill>
                <a:schemeClr val="bg1"/>
              </a:solidFill>
            </a:endParaRPr>
          </a:p>
        </p:txBody>
      </p:sp>
      <p:sp>
        <p:nvSpPr>
          <p:cNvPr id="6" name="Rectangle 5">
            <a:extLst>
              <a:ext uri="{FF2B5EF4-FFF2-40B4-BE49-F238E27FC236}">
                <a16:creationId xmlns:a16="http://schemas.microsoft.com/office/drawing/2014/main" id="{3BB5991A-F226-4FE3-A37E-20CC8B1F6BC8}"/>
              </a:ext>
            </a:extLst>
          </p:cNvPr>
          <p:cNvSpPr/>
          <p:nvPr/>
        </p:nvSpPr>
        <p:spPr>
          <a:xfrm>
            <a:off x="511914" y="408735"/>
            <a:ext cx="484093" cy="841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body" idx="1"/>
          </p:nvPr>
        </p:nvSpPr>
        <p:spPr>
          <a:xfrm>
            <a:off x="190916" y="1455108"/>
            <a:ext cx="4533162" cy="3522169"/>
          </a:xfrm>
          <a:prstGeom prst="rect">
            <a:avLst/>
          </a:prstGeom>
        </p:spPr>
        <p:txBody>
          <a:bodyPr spcFirstLastPara="1" wrap="square" lIns="0" tIns="0" rIns="0" bIns="0" anchor="t" anchorCtr="0">
            <a:noAutofit/>
          </a:bodyPr>
          <a:lstStyle/>
          <a:p>
            <a:pPr marL="0" indent="0" algn="ctr">
              <a:buNone/>
            </a:pPr>
            <a:r>
              <a:rPr lang="en" sz="1600" dirty="0">
                <a:solidFill>
                  <a:srgbClr val="4D5A5F"/>
                </a:solidFill>
              </a:rPr>
              <a:t> </a:t>
            </a:r>
          </a:p>
          <a:p>
            <a:pPr marL="742950" lvl="1" indent="-285750"/>
            <a:r>
              <a:rPr lang="en-US" sz="1400" dirty="0">
                <a:solidFill>
                  <a:srgbClr val="4D5A5F"/>
                </a:solidFill>
              </a:rPr>
              <a:t>Consists of Convolutional neural networks (CNNs) with multiple hidden layers to extract high level features</a:t>
            </a:r>
          </a:p>
          <a:p>
            <a:pPr marL="457200" lvl="1" indent="0">
              <a:buNone/>
            </a:pPr>
            <a:endParaRPr lang="en-US" sz="1400" dirty="0">
              <a:solidFill>
                <a:srgbClr val="4D5A5F"/>
              </a:solidFill>
            </a:endParaRPr>
          </a:p>
          <a:p>
            <a:pPr marL="742950" lvl="1" indent="-285750"/>
            <a:r>
              <a:rPr lang="en-US" sz="1400" dirty="0">
                <a:solidFill>
                  <a:srgbClr val="4D5A5F"/>
                </a:solidFill>
              </a:rPr>
              <a:t>Exploited transfer learning (</a:t>
            </a:r>
            <a:r>
              <a:rPr lang="en-US" sz="1400" b="1" dirty="0">
                <a:solidFill>
                  <a:srgbClr val="4D5A5F"/>
                </a:solidFill>
              </a:rPr>
              <a:t>ResNet18</a:t>
            </a:r>
            <a:r>
              <a:rPr lang="en-US" sz="1400" dirty="0">
                <a:solidFill>
                  <a:srgbClr val="4D5A5F"/>
                </a:solidFill>
              </a:rPr>
              <a:t>) to leverage knowledge from a source task &amp; to be benefited via-</a:t>
            </a:r>
          </a:p>
          <a:p>
            <a:pPr marL="1301750" lvl="3" indent="-285750">
              <a:lnSpc>
                <a:spcPct val="107000"/>
              </a:lnSpc>
              <a:spcBef>
                <a:spcPts val="0"/>
              </a:spcBef>
              <a:buSzPct val="86000"/>
            </a:pPr>
            <a:r>
              <a:rPr lang="en-US" sz="1200" dirty="0">
                <a:solidFill>
                  <a:srgbClr val="4D5A5F"/>
                </a:solidFill>
              </a:rPr>
              <a:t>Improving baseline performance, </a:t>
            </a:r>
          </a:p>
          <a:p>
            <a:pPr marL="1301750" lvl="3" indent="-285750">
              <a:lnSpc>
                <a:spcPct val="107000"/>
              </a:lnSpc>
              <a:spcBef>
                <a:spcPts val="0"/>
              </a:spcBef>
              <a:buSzPct val="86000"/>
            </a:pPr>
            <a:r>
              <a:rPr lang="en-US" sz="1200" dirty="0">
                <a:solidFill>
                  <a:srgbClr val="4D5A5F"/>
                </a:solidFill>
              </a:rPr>
              <a:t>Speeding up overall model development and training time and </a:t>
            </a:r>
          </a:p>
          <a:p>
            <a:pPr marL="1301750" lvl="3" indent="-285750">
              <a:lnSpc>
                <a:spcPct val="107000"/>
              </a:lnSpc>
              <a:spcBef>
                <a:spcPts val="0"/>
              </a:spcBef>
              <a:buSzPct val="86000"/>
            </a:pPr>
            <a:r>
              <a:rPr lang="en-US" sz="1200" dirty="0">
                <a:solidFill>
                  <a:srgbClr val="4D5A5F"/>
                </a:solidFill>
              </a:rPr>
              <a:t>Getting overall improved model performance compared to building the model from scratch</a:t>
            </a:r>
          </a:p>
          <a:p>
            <a:pPr lvl="1" indent="-457200"/>
            <a:endParaRPr lang="en" sz="1600" dirty="0"/>
          </a:p>
          <a:p>
            <a:pPr indent="-457200">
              <a:buFont typeface="+mj-lt"/>
              <a:buAutoNum type="arabicPeriod"/>
            </a:pPr>
            <a:endParaRPr sz="1600" dirty="0"/>
          </a:p>
        </p:txBody>
      </p:sp>
      <p:sp>
        <p:nvSpPr>
          <p:cNvPr id="146" name="Google Shape;146;p18"/>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Design &amp; ArCHITECTURE</a:t>
            </a:r>
            <a:endParaRPr dirty="0"/>
          </a:p>
        </p:txBody>
      </p:sp>
      <p:sp>
        <p:nvSpPr>
          <p:cNvPr id="148" name="Google Shape;148;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2" name="Picture 11">
            <a:extLst>
              <a:ext uri="{FF2B5EF4-FFF2-40B4-BE49-F238E27FC236}">
                <a16:creationId xmlns:a16="http://schemas.microsoft.com/office/drawing/2014/main" id="{B578B05C-AE0E-4134-997A-A5352C3D4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799" y="1647018"/>
            <a:ext cx="3782040" cy="1122042"/>
          </a:xfrm>
          <a:prstGeom prst="rect">
            <a:avLst/>
          </a:prstGeom>
        </p:spPr>
      </p:pic>
      <p:sp>
        <p:nvSpPr>
          <p:cNvPr id="15" name="Google Shape;145;p18">
            <a:extLst>
              <a:ext uri="{FF2B5EF4-FFF2-40B4-BE49-F238E27FC236}">
                <a16:creationId xmlns:a16="http://schemas.microsoft.com/office/drawing/2014/main" id="{6F441F5B-B8BD-4F62-A684-84B09A1FE379}"/>
              </a:ext>
            </a:extLst>
          </p:cNvPr>
          <p:cNvSpPr txBox="1">
            <a:spLocks/>
          </p:cNvSpPr>
          <p:nvPr/>
        </p:nvSpPr>
        <p:spPr>
          <a:xfrm>
            <a:off x="851850" y="1157230"/>
            <a:ext cx="7440300"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US" b="1" i="1" dirty="0">
                <a:solidFill>
                  <a:schemeClr val="bg2">
                    <a:lumMod val="75000"/>
                  </a:schemeClr>
                </a:solidFill>
              </a:rPr>
              <a:t>Use CV for Object Detection &amp; Image Classification</a:t>
            </a:r>
            <a:endParaRPr lang="en-US" b="1" i="1" dirty="0"/>
          </a:p>
          <a:p>
            <a:pPr marL="0" indent="0">
              <a:buNone/>
            </a:pPr>
            <a:endParaRPr lang="en-US" b="1" i="1" dirty="0"/>
          </a:p>
        </p:txBody>
      </p:sp>
      <p:pic>
        <p:nvPicPr>
          <p:cNvPr id="16" name="Picture 15">
            <a:extLst>
              <a:ext uri="{FF2B5EF4-FFF2-40B4-BE49-F238E27FC236}">
                <a16:creationId xmlns:a16="http://schemas.microsoft.com/office/drawing/2014/main" id="{902E311F-1DB9-49E2-ABC0-47406EBA04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1475" y="2949532"/>
            <a:ext cx="3668364" cy="1752294"/>
          </a:xfrm>
          <a:prstGeom prst="rect">
            <a:avLst/>
          </a:prstGeom>
          <a:noFill/>
          <a:ln>
            <a:noFill/>
          </a:ln>
        </p:spPr>
      </p:pic>
      <p:sp>
        <p:nvSpPr>
          <p:cNvPr id="4" name="Rectangle 3">
            <a:extLst>
              <a:ext uri="{FF2B5EF4-FFF2-40B4-BE49-F238E27FC236}">
                <a16:creationId xmlns:a16="http://schemas.microsoft.com/office/drawing/2014/main" id="{4AB0BE8E-DAB6-4A56-89EE-8BAEE4B24DCB}"/>
              </a:ext>
            </a:extLst>
          </p:cNvPr>
          <p:cNvSpPr/>
          <p:nvPr/>
        </p:nvSpPr>
        <p:spPr>
          <a:xfrm>
            <a:off x="5770709" y="2666360"/>
            <a:ext cx="1851852" cy="28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Model Schematic</a:t>
            </a:r>
          </a:p>
        </p:txBody>
      </p:sp>
      <p:sp>
        <p:nvSpPr>
          <p:cNvPr id="18" name="Rectangle 17">
            <a:extLst>
              <a:ext uri="{FF2B5EF4-FFF2-40B4-BE49-F238E27FC236}">
                <a16:creationId xmlns:a16="http://schemas.microsoft.com/office/drawing/2014/main" id="{90F80EE0-7B5A-440E-9D05-634865D5ED99}"/>
              </a:ext>
            </a:extLst>
          </p:cNvPr>
          <p:cNvSpPr/>
          <p:nvPr/>
        </p:nvSpPr>
        <p:spPr>
          <a:xfrm>
            <a:off x="5301984" y="4802522"/>
            <a:ext cx="2990166" cy="26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ResNet18 Model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type="title"/>
          </p:nvPr>
        </p:nvSpPr>
        <p:spPr>
          <a:xfrm>
            <a:off x="851850" y="74916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TRAINING</a:t>
            </a:r>
            <a:endParaRPr dirty="0"/>
          </a:p>
        </p:txBody>
      </p:sp>
      <p:sp>
        <p:nvSpPr>
          <p:cNvPr id="148" name="Google Shape;148;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 name="Google Shape;145;p18">
            <a:extLst>
              <a:ext uri="{FF2B5EF4-FFF2-40B4-BE49-F238E27FC236}">
                <a16:creationId xmlns:a16="http://schemas.microsoft.com/office/drawing/2014/main" id="{6F441F5B-B8BD-4F62-A684-84B09A1FE379}"/>
              </a:ext>
            </a:extLst>
          </p:cNvPr>
          <p:cNvSpPr txBox="1">
            <a:spLocks/>
          </p:cNvSpPr>
          <p:nvPr/>
        </p:nvSpPr>
        <p:spPr>
          <a:xfrm>
            <a:off x="851850" y="1157230"/>
            <a:ext cx="7440300" cy="3093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0" indent="0">
              <a:buNone/>
            </a:pPr>
            <a:r>
              <a:rPr lang="en-US" sz="1800" b="1" i="1" dirty="0">
                <a:solidFill>
                  <a:schemeClr val="bg2">
                    <a:lumMod val="75000"/>
                  </a:schemeClr>
                </a:solidFill>
              </a:rPr>
              <a:t>DATASET  DESCRIPTION: Used TrashNet Dataset to evaluate the model</a:t>
            </a:r>
          </a:p>
          <a:p>
            <a:pPr marL="0" indent="0">
              <a:buFont typeface="Barlow Light"/>
              <a:buNone/>
            </a:pPr>
            <a:endParaRPr lang="en-US" b="1" i="1" dirty="0"/>
          </a:p>
        </p:txBody>
      </p:sp>
      <p:sp>
        <p:nvSpPr>
          <p:cNvPr id="19" name="Google Shape;145;p18">
            <a:extLst>
              <a:ext uri="{FF2B5EF4-FFF2-40B4-BE49-F238E27FC236}">
                <a16:creationId xmlns:a16="http://schemas.microsoft.com/office/drawing/2014/main" id="{16B79545-5957-433B-8F14-13D9CA30675B}"/>
              </a:ext>
            </a:extLst>
          </p:cNvPr>
          <p:cNvSpPr txBox="1">
            <a:spLocks/>
          </p:cNvSpPr>
          <p:nvPr/>
        </p:nvSpPr>
        <p:spPr>
          <a:xfrm>
            <a:off x="626709" y="1688085"/>
            <a:ext cx="4467806" cy="29855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Barlow Light"/>
              <a:buChar char="▸"/>
              <a:defRPr sz="2000" b="0" i="0" u="none" strike="noStrike" cap="none">
                <a:solidFill>
                  <a:schemeClr val="dk2"/>
                </a:solidFill>
                <a:latin typeface="Barlow Light"/>
                <a:ea typeface="Barlow Light"/>
                <a:cs typeface="Barlow Light"/>
                <a:sym typeface="Barlow Light"/>
              </a:defRPr>
            </a:lvl1pPr>
            <a:lvl2pPr marL="914400" marR="0" lvl="1"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2pPr>
            <a:lvl3pPr marL="1371600" marR="0" lvl="2" indent="-355600" algn="l" rtl="0">
              <a:lnSpc>
                <a:spcPct val="115000"/>
              </a:lnSpc>
              <a:spcBef>
                <a:spcPts val="800"/>
              </a:spcBef>
              <a:spcAft>
                <a:spcPts val="0"/>
              </a:spcAft>
              <a:buClr>
                <a:schemeClr val="accent3"/>
              </a:buClr>
              <a:buSzPts val="2000"/>
              <a:buFont typeface="Barlow Light"/>
              <a:buChar char="▹"/>
              <a:defRPr sz="2000" b="0" i="0" u="none" strike="noStrike" cap="none">
                <a:solidFill>
                  <a:schemeClr val="dk2"/>
                </a:solidFill>
                <a:latin typeface="Barlow Light"/>
                <a:ea typeface="Barlow Light"/>
                <a:cs typeface="Barlow Light"/>
                <a:sym typeface="Barlow Light"/>
              </a:defRPr>
            </a:lvl3pPr>
            <a:lvl4pPr marL="1828800" marR="0" lvl="3"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4pPr>
            <a:lvl5pPr marL="2286000" marR="0" lvl="4"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5pPr>
            <a:lvl6pPr marL="2743200" marR="0" lvl="5"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6pPr>
            <a:lvl7pPr marL="3200400" marR="0" lvl="6"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7pPr>
            <a:lvl8pPr marL="3657600" marR="0" lvl="7" indent="-355600" algn="l" rtl="0">
              <a:lnSpc>
                <a:spcPct val="115000"/>
              </a:lnSpc>
              <a:spcBef>
                <a:spcPts val="800"/>
              </a:spcBef>
              <a:spcAft>
                <a:spcPts val="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8pPr>
            <a:lvl9pPr marL="4114800" marR="0" lvl="8" indent="-355600" algn="l" rtl="0">
              <a:lnSpc>
                <a:spcPct val="115000"/>
              </a:lnSpc>
              <a:spcBef>
                <a:spcPts val="800"/>
              </a:spcBef>
              <a:spcAft>
                <a:spcPts val="800"/>
              </a:spcAft>
              <a:buClr>
                <a:schemeClr val="dk2"/>
              </a:buClr>
              <a:buSzPts val="2000"/>
              <a:buFont typeface="Barlow Light"/>
              <a:buChar char="■"/>
              <a:defRPr sz="2000" b="0" i="0" u="none" strike="noStrike" cap="none">
                <a:solidFill>
                  <a:schemeClr val="dk2"/>
                </a:solidFill>
                <a:latin typeface="Barlow Light"/>
                <a:ea typeface="Barlow Light"/>
                <a:cs typeface="Barlow Light"/>
                <a:sym typeface="Barlow Light"/>
              </a:defRPr>
            </a:lvl9pPr>
          </a:lstStyle>
          <a:p>
            <a:pPr marL="285750" indent="-285750"/>
            <a:r>
              <a:rPr lang="en-US" sz="1400" dirty="0">
                <a:solidFill>
                  <a:schemeClr val="bg2">
                    <a:lumMod val="75000"/>
                  </a:schemeClr>
                </a:solidFill>
              </a:rPr>
              <a:t>Contains multiple categories for object classification: plastic, paper, glass, metal, cardboard and miscellaneous</a:t>
            </a:r>
          </a:p>
          <a:p>
            <a:pPr marL="285750" indent="-285750"/>
            <a:r>
              <a:rPr lang="en-US" sz="1400" dirty="0">
                <a:solidFill>
                  <a:schemeClr val="bg2">
                    <a:lumMod val="75000"/>
                  </a:schemeClr>
                </a:solidFill>
              </a:rPr>
              <a:t>Also contains a range of images of waste in different orientations and positions as seen in Figure</a:t>
            </a:r>
          </a:p>
          <a:p>
            <a:pPr marL="285750" indent="-285750"/>
            <a:r>
              <a:rPr lang="en-US" sz="1400" dirty="0">
                <a:solidFill>
                  <a:schemeClr val="bg2">
                    <a:lumMod val="75000"/>
                  </a:schemeClr>
                </a:solidFill>
              </a:rPr>
              <a:t>The original dataset is 3.5GB in size, containing 2527 images in total. The number of images in each class varies with 594 paper, 501 glass, 410 metal, 482 plastic, 403 cardboard and 137 for other materials</a:t>
            </a:r>
          </a:p>
          <a:p>
            <a:pPr marL="285750" indent="-285750"/>
            <a:r>
              <a:rPr lang="en-US" sz="1400" dirty="0">
                <a:solidFill>
                  <a:schemeClr val="bg2">
                    <a:lumMod val="75000"/>
                  </a:schemeClr>
                </a:solidFill>
              </a:rPr>
              <a:t>For the evaluation, the images are split into a train, validation and test set with a 70 (1768), 15 (379), 15(380) split.</a:t>
            </a:r>
          </a:p>
          <a:p>
            <a:pPr marL="0" indent="0">
              <a:buFont typeface="Barlow Light"/>
              <a:buNone/>
            </a:pPr>
            <a:endParaRPr lang="en-US" sz="1800" i="1" dirty="0"/>
          </a:p>
        </p:txBody>
      </p:sp>
      <p:pic>
        <p:nvPicPr>
          <p:cNvPr id="20" name="Picture 19">
            <a:extLst>
              <a:ext uri="{FF2B5EF4-FFF2-40B4-BE49-F238E27FC236}">
                <a16:creationId xmlns:a16="http://schemas.microsoft.com/office/drawing/2014/main" id="{B3614656-6A03-45F5-B39B-6351D20C1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0511" y="1478316"/>
            <a:ext cx="3347320" cy="1869623"/>
          </a:xfrm>
          <a:prstGeom prst="rect">
            <a:avLst/>
          </a:prstGeom>
          <a:ln>
            <a:noFill/>
          </a:ln>
        </p:spPr>
      </p:pic>
      <p:pic>
        <p:nvPicPr>
          <p:cNvPr id="21" name="Picture 20">
            <a:extLst>
              <a:ext uri="{FF2B5EF4-FFF2-40B4-BE49-F238E27FC236}">
                <a16:creationId xmlns:a16="http://schemas.microsoft.com/office/drawing/2014/main" id="{E9849438-D9D3-465A-80EE-9B66ADC575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40511" y="3487253"/>
            <a:ext cx="3578914" cy="1579998"/>
          </a:xfrm>
          <a:prstGeom prst="rect">
            <a:avLst/>
          </a:prstGeom>
          <a:noFill/>
          <a:ln>
            <a:noFill/>
          </a:ln>
        </p:spPr>
      </p:pic>
      <p:sp>
        <p:nvSpPr>
          <p:cNvPr id="22" name="Rectangle 21">
            <a:extLst>
              <a:ext uri="{FF2B5EF4-FFF2-40B4-BE49-F238E27FC236}">
                <a16:creationId xmlns:a16="http://schemas.microsoft.com/office/drawing/2014/main" id="{2BD876C4-9226-4E1E-A45A-B04644245937}"/>
              </a:ext>
            </a:extLst>
          </p:cNvPr>
          <p:cNvSpPr/>
          <p:nvPr/>
        </p:nvSpPr>
        <p:spPr>
          <a:xfrm>
            <a:off x="5816275" y="3208223"/>
            <a:ext cx="2355311" cy="309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Dataset Balance &amp; Object Classes</a:t>
            </a:r>
          </a:p>
        </p:txBody>
      </p:sp>
    </p:spTree>
    <p:extLst>
      <p:ext uri="{BB962C8B-B14F-4D97-AF65-F5344CB8AC3E}">
        <p14:creationId xmlns:p14="http://schemas.microsoft.com/office/powerpoint/2010/main" val="2721914459"/>
      </p:ext>
    </p:extLst>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1916</Words>
  <Application>Microsoft Office PowerPoint</Application>
  <PresentationFormat>On-screen Show (16:9)</PresentationFormat>
  <Paragraphs>232</Paragraphs>
  <Slides>19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Barlow Medium</vt:lpstr>
      <vt:lpstr>Courier New</vt:lpstr>
      <vt:lpstr>Calibri</vt:lpstr>
      <vt:lpstr>Symbol</vt:lpstr>
      <vt:lpstr>Barlow Light</vt:lpstr>
      <vt:lpstr>Wingdings</vt:lpstr>
      <vt:lpstr>Bebas Neue</vt:lpstr>
      <vt:lpstr>Barlow</vt:lpstr>
      <vt:lpstr>Fitzwalter template</vt:lpstr>
      <vt:lpstr>A Step  Towards sustainability CIS 515 Final Project</vt:lpstr>
      <vt:lpstr>PowerPoint Presentation</vt:lpstr>
      <vt:lpstr>OBJECTIVE</vt:lpstr>
      <vt:lpstr>PrESENT STATUS @ ASU</vt:lpstr>
      <vt:lpstr>PowerPoint Presentation</vt:lpstr>
      <vt:lpstr>ECOSYSTEM ENGAGEMENTS</vt:lpstr>
      <vt:lpstr>PowerPoint Presentation</vt:lpstr>
      <vt:lpstr>Model Design &amp; ArCHITECTURE</vt:lpstr>
      <vt:lpstr>Model TRAINING</vt:lpstr>
      <vt:lpstr>Model TRAINING</vt:lpstr>
      <vt:lpstr>Model VALIDATION &amp; MONITORING</vt:lpstr>
      <vt:lpstr>PowerPoint Presentation</vt:lpstr>
      <vt:lpstr>OUTCOME ACTION PAIRING</vt:lpstr>
      <vt:lpstr>Costing ANALYSIS</vt:lpstr>
      <vt:lpstr>30% Cheaper than Utility Electricity</vt:lpstr>
      <vt:lpstr>POSSIBLE RISK</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Converging  To  sustainability</dc:title>
  <cp:lastModifiedBy>yugan</cp:lastModifiedBy>
  <cp:revision>51</cp:revision>
  <dcterms:modified xsi:type="dcterms:W3CDTF">2022-04-23T17:29:00Z</dcterms:modified>
</cp:coreProperties>
</file>